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2" r:id="rId7"/>
    <p:sldId id="263" r:id="rId8"/>
    <p:sldId id="261" r:id="rId9"/>
    <p:sldId id="274" r:id="rId10"/>
    <p:sldId id="277" r:id="rId11"/>
    <p:sldId id="265" r:id="rId12"/>
    <p:sldId id="267" r:id="rId13"/>
    <p:sldId id="268" r:id="rId14"/>
    <p:sldId id="273" r:id="rId15"/>
    <p:sldId id="270" r:id="rId16"/>
    <p:sldId id="269"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62088-4C85-4516-8A86-425D73F3B143}" v="19" dt="2023-07-27T15:17:11.472"/>
    <p1510:client id="{0BBDE59C-0072-DDF0-8DD1-7A9F24E30BAF}" v="36" dt="2023-07-27T16:34:21.606"/>
    <p1510:client id="{16237FC8-A097-5F03-456C-75D96B35EB46}" v="13" dt="2023-07-27T01:23:54.401"/>
    <p1510:client id="{7CA478C5-D811-DB7A-6482-1B76A278101A}" v="35" dt="2023-07-27T06:49:11.197"/>
    <p1510:client id="{977A7410-62EE-4E3D-BDF7-3327ACDE7CC7}" v="2" dt="2023-07-27T01:34:42.055"/>
    <p1510:client id="{CA7E17BE-61B1-C93D-4493-81323B9238E2}" v="1" dt="2023-07-27T14:33:31.752"/>
    <p1510:client id="{E344E0E7-A62F-8E62-CCEA-E52730AD41F3}" v="184" dt="2023-07-27T06:07:35.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345D6-C146-3541-8F2D-87F0F5B089AE}" type="doc">
      <dgm:prSet loTypeId="urn:microsoft.com/office/officeart/2005/8/layout/pList2" loCatId="" qsTypeId="urn:microsoft.com/office/officeart/2005/8/quickstyle/simple1" qsCatId="simple" csTypeId="urn:microsoft.com/office/officeart/2005/8/colors/accent1_1" csCatId="accent1" phldr="1"/>
      <dgm:spPr/>
      <dgm:t>
        <a:bodyPr/>
        <a:lstStyle/>
        <a:p>
          <a:endParaRPr lang="en-US"/>
        </a:p>
      </dgm:t>
    </dgm:pt>
    <dgm:pt modelId="{17A80FC2-F6FE-1D4B-834C-BC46E3C470A6}">
      <dgm:prSet phldrT="[Text]"/>
      <dgm:spPr/>
      <dgm:t>
        <a:bodyPr/>
        <a:lstStyle/>
        <a:p>
          <a:pPr algn="l"/>
          <a:r>
            <a:rPr lang="en-US">
              <a:latin typeface="TimesNewRomanPSMT"/>
            </a:rPr>
            <a:t>Of the 148 million online travel bookings in 2018, 82% occurred without any human interaction, via mobile app or website. </a:t>
          </a:r>
          <a:endParaRPr lang="en-US"/>
        </a:p>
      </dgm:t>
    </dgm:pt>
    <dgm:pt modelId="{DB48FB47-3FA7-1748-992D-906F35AFEB19}" type="parTrans" cxnId="{C013FCB6-4D59-E44D-A271-D0EE780A9658}">
      <dgm:prSet/>
      <dgm:spPr/>
      <dgm:t>
        <a:bodyPr/>
        <a:lstStyle/>
        <a:p>
          <a:endParaRPr lang="en-US"/>
        </a:p>
      </dgm:t>
    </dgm:pt>
    <dgm:pt modelId="{CB7AE01D-78F4-454F-87DE-48CDF0336A8A}" type="sibTrans" cxnId="{C013FCB6-4D59-E44D-A271-D0EE780A9658}">
      <dgm:prSet/>
      <dgm:spPr/>
      <dgm:t>
        <a:bodyPr/>
        <a:lstStyle/>
        <a:p>
          <a:endParaRPr lang="en-US"/>
        </a:p>
      </dgm:t>
    </dgm:pt>
    <dgm:pt modelId="{DB88CE51-E9F8-0F44-AB41-F9F133782F84}">
      <dgm:prSet/>
      <dgm:spPr/>
      <dgm:t>
        <a:bodyPr/>
        <a:lstStyle/>
        <a:p>
          <a:pPr algn="l"/>
          <a:r>
            <a:rPr lang="en-US">
              <a:latin typeface="TimesNewRomanPSMT"/>
            </a:rPr>
            <a:t>The current growth rate of the online travel sales market is 15.4%, and online hotel bookings are growing at 10.3%.</a:t>
          </a:r>
        </a:p>
      </dgm:t>
    </dgm:pt>
    <dgm:pt modelId="{C0FF5A10-9891-534C-A138-38413255A219}" type="parTrans" cxnId="{721F3C68-A221-0F47-82B3-3B3939A9EE1B}">
      <dgm:prSet/>
      <dgm:spPr/>
      <dgm:t>
        <a:bodyPr/>
        <a:lstStyle/>
        <a:p>
          <a:endParaRPr lang="en-US"/>
        </a:p>
      </dgm:t>
    </dgm:pt>
    <dgm:pt modelId="{584A7A0F-80E3-8942-89A9-F3BE4EEBC731}" type="sibTrans" cxnId="{721F3C68-A221-0F47-82B3-3B3939A9EE1B}">
      <dgm:prSet/>
      <dgm:spPr/>
      <dgm:t>
        <a:bodyPr/>
        <a:lstStyle/>
        <a:p>
          <a:endParaRPr lang="en-US"/>
        </a:p>
      </dgm:t>
    </dgm:pt>
    <dgm:pt modelId="{B0461447-7DEE-7E44-97A4-E83B5957BC31}">
      <dgm:prSet/>
      <dgm:spPr/>
      <dgm:t>
        <a:bodyPr/>
        <a:lstStyle/>
        <a:p>
          <a:pPr algn="l"/>
          <a:r>
            <a:rPr lang="en-US">
              <a:latin typeface="TimesNewRomanPSMT"/>
            </a:rPr>
            <a:t>According to Google , the most popular day for bookings is Monday, and Saturday is the least popular. The same survey showed that most bookings happen around 10 am, while 6 am is the quietest time for bookings.  </a:t>
          </a:r>
        </a:p>
      </dgm:t>
    </dgm:pt>
    <dgm:pt modelId="{8F09E2E7-19E8-4B46-808D-0C6C95FC93F9}" type="parTrans" cxnId="{6C091480-95A5-6B49-B6A7-CA0B0EE61D89}">
      <dgm:prSet/>
      <dgm:spPr/>
      <dgm:t>
        <a:bodyPr/>
        <a:lstStyle/>
        <a:p>
          <a:endParaRPr lang="en-US"/>
        </a:p>
      </dgm:t>
    </dgm:pt>
    <dgm:pt modelId="{8BD767D3-7CB3-6E4F-9D97-325D2973891E}" type="sibTrans" cxnId="{6C091480-95A5-6B49-B6A7-CA0B0EE61D89}">
      <dgm:prSet/>
      <dgm:spPr/>
      <dgm:t>
        <a:bodyPr/>
        <a:lstStyle/>
        <a:p>
          <a:endParaRPr lang="en-US"/>
        </a:p>
      </dgm:t>
    </dgm:pt>
    <dgm:pt modelId="{7CC7231E-050E-1C4E-8535-43CEE04D3D88}">
      <dgm:prSet/>
      <dgm:spPr/>
      <dgm:t>
        <a:bodyPr/>
        <a:lstStyle/>
        <a:p>
          <a:pPr algn="l"/>
          <a:r>
            <a:rPr lang="en-US">
              <a:latin typeface="TimesNewRomanPSMT"/>
            </a:rPr>
            <a:t>The online travel booking segment is one of the largest in the travel industry. The travel industry is estimated to be worth around $1.2 trillion annually, and the online booking market makes up 63% of that, or roughly $756 billion.</a:t>
          </a:r>
        </a:p>
      </dgm:t>
    </dgm:pt>
    <dgm:pt modelId="{9066AE39-D5A0-2C4D-B695-2218D5583DC1}" type="parTrans" cxnId="{D65378BB-8203-1441-AAED-3A480FC6904C}">
      <dgm:prSet/>
      <dgm:spPr/>
      <dgm:t>
        <a:bodyPr/>
        <a:lstStyle/>
        <a:p>
          <a:endParaRPr lang="en-US"/>
        </a:p>
      </dgm:t>
    </dgm:pt>
    <dgm:pt modelId="{8A219EFB-9F5C-5A41-BA0E-A8998D9F28DB}" type="sibTrans" cxnId="{D65378BB-8203-1441-AAED-3A480FC6904C}">
      <dgm:prSet/>
      <dgm:spPr/>
      <dgm:t>
        <a:bodyPr/>
        <a:lstStyle/>
        <a:p>
          <a:endParaRPr lang="en-US"/>
        </a:p>
      </dgm:t>
    </dgm:pt>
    <dgm:pt modelId="{5C917EBB-4347-0744-B054-325287C91BEB}" type="pres">
      <dgm:prSet presAssocID="{C77345D6-C146-3541-8F2D-87F0F5B089AE}" presName="Name0" presStyleCnt="0">
        <dgm:presLayoutVars>
          <dgm:dir/>
          <dgm:resizeHandles val="exact"/>
        </dgm:presLayoutVars>
      </dgm:prSet>
      <dgm:spPr/>
    </dgm:pt>
    <dgm:pt modelId="{9AE4BFE4-344C-4F4C-B70F-2D3A987975E9}" type="pres">
      <dgm:prSet presAssocID="{C77345D6-C146-3541-8F2D-87F0F5B089AE}" presName="bkgdShp" presStyleLbl="alignAccFollowNode1" presStyleIdx="0" presStyleCnt="1"/>
      <dgm:spPr/>
    </dgm:pt>
    <dgm:pt modelId="{101BB11A-2FBD-4949-B2FD-671B42144C61}" type="pres">
      <dgm:prSet presAssocID="{C77345D6-C146-3541-8F2D-87F0F5B089AE}" presName="linComp" presStyleCnt="0"/>
      <dgm:spPr/>
    </dgm:pt>
    <dgm:pt modelId="{5EC3BEAA-A114-864C-BC8B-0370A993A3B7}" type="pres">
      <dgm:prSet presAssocID="{17A80FC2-F6FE-1D4B-834C-BC46E3C470A6}" presName="compNode" presStyleCnt="0"/>
      <dgm:spPr/>
    </dgm:pt>
    <dgm:pt modelId="{81783E3D-F596-DD4F-8735-2A67F542806C}" type="pres">
      <dgm:prSet presAssocID="{17A80FC2-F6FE-1D4B-834C-BC46E3C470A6}" presName="node" presStyleLbl="node1" presStyleIdx="0" presStyleCnt="4">
        <dgm:presLayoutVars>
          <dgm:bulletEnabled val="1"/>
        </dgm:presLayoutVars>
      </dgm:prSet>
      <dgm:spPr/>
    </dgm:pt>
    <dgm:pt modelId="{E81CCA32-ACE1-3E45-892A-9C4785A7289F}" type="pres">
      <dgm:prSet presAssocID="{17A80FC2-F6FE-1D4B-834C-BC46E3C470A6}" presName="invisiNode" presStyleLbl="node1" presStyleIdx="0" presStyleCnt="4"/>
      <dgm:spPr/>
    </dgm:pt>
    <dgm:pt modelId="{60223857-E095-6B49-A4B9-04955D0C980D}" type="pres">
      <dgm:prSet presAssocID="{17A80FC2-F6FE-1D4B-834C-BC46E3C470A6}" presName="imagNode" presStyleLbl="fgImgPlace1" presStyleIdx="0" presStyleCnt="4"/>
      <dgm:spPr/>
    </dgm:pt>
    <dgm:pt modelId="{77725941-A63C-4B40-9CB6-E217C1A1BC92}" type="pres">
      <dgm:prSet presAssocID="{CB7AE01D-78F4-454F-87DE-48CDF0336A8A}" presName="sibTrans" presStyleLbl="sibTrans2D1" presStyleIdx="0" presStyleCnt="0"/>
      <dgm:spPr/>
    </dgm:pt>
    <dgm:pt modelId="{FAA3F964-7F90-0440-AA8F-F44BAEF7B55F}" type="pres">
      <dgm:prSet presAssocID="{DB88CE51-E9F8-0F44-AB41-F9F133782F84}" presName="compNode" presStyleCnt="0"/>
      <dgm:spPr/>
    </dgm:pt>
    <dgm:pt modelId="{0DC44CC8-3D54-0042-B8F7-D984F3B24450}" type="pres">
      <dgm:prSet presAssocID="{DB88CE51-E9F8-0F44-AB41-F9F133782F84}" presName="node" presStyleLbl="node1" presStyleIdx="1" presStyleCnt="4">
        <dgm:presLayoutVars>
          <dgm:bulletEnabled val="1"/>
        </dgm:presLayoutVars>
      </dgm:prSet>
      <dgm:spPr/>
    </dgm:pt>
    <dgm:pt modelId="{EBAB9FBE-3382-EC40-8A8D-BAB13A0E6E13}" type="pres">
      <dgm:prSet presAssocID="{DB88CE51-E9F8-0F44-AB41-F9F133782F84}" presName="invisiNode" presStyleLbl="node1" presStyleIdx="1" presStyleCnt="4"/>
      <dgm:spPr/>
    </dgm:pt>
    <dgm:pt modelId="{ED72C464-C7A8-6542-B8D7-95B9F7DEA751}" type="pres">
      <dgm:prSet presAssocID="{DB88CE51-E9F8-0F44-AB41-F9F133782F84}" presName="imagNode" presStyleLbl="fgImgPlace1" presStyleIdx="1" presStyleCnt="4"/>
      <dgm:spPr/>
    </dgm:pt>
    <dgm:pt modelId="{5E3380AD-1E37-E54F-A29F-4510326F18AC}" type="pres">
      <dgm:prSet presAssocID="{584A7A0F-80E3-8942-89A9-F3BE4EEBC731}" presName="sibTrans" presStyleLbl="sibTrans2D1" presStyleIdx="0" presStyleCnt="0"/>
      <dgm:spPr/>
    </dgm:pt>
    <dgm:pt modelId="{C56B05A8-D024-734F-B882-EFC8B172A7E1}" type="pres">
      <dgm:prSet presAssocID="{B0461447-7DEE-7E44-97A4-E83B5957BC31}" presName="compNode" presStyleCnt="0"/>
      <dgm:spPr/>
    </dgm:pt>
    <dgm:pt modelId="{A87E441E-E441-2741-B4CB-BC66E9397037}" type="pres">
      <dgm:prSet presAssocID="{B0461447-7DEE-7E44-97A4-E83B5957BC31}" presName="node" presStyleLbl="node1" presStyleIdx="2" presStyleCnt="4">
        <dgm:presLayoutVars>
          <dgm:bulletEnabled val="1"/>
        </dgm:presLayoutVars>
      </dgm:prSet>
      <dgm:spPr/>
    </dgm:pt>
    <dgm:pt modelId="{883ABE44-56C9-B941-AFF3-9B9EEA74A7BD}" type="pres">
      <dgm:prSet presAssocID="{B0461447-7DEE-7E44-97A4-E83B5957BC31}" presName="invisiNode" presStyleLbl="node1" presStyleIdx="2" presStyleCnt="4"/>
      <dgm:spPr/>
    </dgm:pt>
    <dgm:pt modelId="{1DE9BDEB-642E-D948-9D1C-9E8A6BB0086E}" type="pres">
      <dgm:prSet presAssocID="{B0461447-7DEE-7E44-97A4-E83B5957BC31}" presName="imagNode" presStyleLbl="fgImgPlace1" presStyleIdx="2" presStyleCnt="4"/>
      <dgm:spPr/>
    </dgm:pt>
    <dgm:pt modelId="{E316F781-772D-9446-9C3A-AC324BF0614D}" type="pres">
      <dgm:prSet presAssocID="{8BD767D3-7CB3-6E4F-9D97-325D2973891E}" presName="sibTrans" presStyleLbl="sibTrans2D1" presStyleIdx="0" presStyleCnt="0"/>
      <dgm:spPr/>
    </dgm:pt>
    <dgm:pt modelId="{58B2595F-E8C0-FB46-8A00-F5386C05167D}" type="pres">
      <dgm:prSet presAssocID="{7CC7231E-050E-1C4E-8535-43CEE04D3D88}" presName="compNode" presStyleCnt="0"/>
      <dgm:spPr/>
    </dgm:pt>
    <dgm:pt modelId="{C50A3F4F-E514-CB43-A4E4-1AE7CB9A768D}" type="pres">
      <dgm:prSet presAssocID="{7CC7231E-050E-1C4E-8535-43CEE04D3D88}" presName="node" presStyleLbl="node1" presStyleIdx="3" presStyleCnt="4">
        <dgm:presLayoutVars>
          <dgm:bulletEnabled val="1"/>
        </dgm:presLayoutVars>
      </dgm:prSet>
      <dgm:spPr/>
    </dgm:pt>
    <dgm:pt modelId="{C8B6A441-827E-2E4B-B97B-9AEECED33907}" type="pres">
      <dgm:prSet presAssocID="{7CC7231E-050E-1C4E-8535-43CEE04D3D88}" presName="invisiNode" presStyleLbl="node1" presStyleIdx="3" presStyleCnt="4"/>
      <dgm:spPr/>
    </dgm:pt>
    <dgm:pt modelId="{5DCA1011-A1A5-A046-815F-569CBFAEC3AB}" type="pres">
      <dgm:prSet presAssocID="{7CC7231E-050E-1C4E-8535-43CEE04D3D88}" presName="imagNode" presStyleLbl="fgImgPlace1" presStyleIdx="3" presStyleCnt="4"/>
      <dgm:spPr/>
    </dgm:pt>
  </dgm:ptLst>
  <dgm:cxnLst>
    <dgm:cxn modelId="{92133C04-BF24-CA46-AC75-499262001C15}" type="presOf" srcId="{8BD767D3-7CB3-6E4F-9D97-325D2973891E}" destId="{E316F781-772D-9446-9C3A-AC324BF0614D}" srcOrd="0" destOrd="0" presId="urn:microsoft.com/office/officeart/2005/8/layout/pList2"/>
    <dgm:cxn modelId="{F4265F24-7390-9B4E-8E08-6A61B16A9CDD}" type="presOf" srcId="{CB7AE01D-78F4-454F-87DE-48CDF0336A8A}" destId="{77725941-A63C-4B40-9CB6-E217C1A1BC92}" srcOrd="0" destOrd="0" presId="urn:microsoft.com/office/officeart/2005/8/layout/pList2"/>
    <dgm:cxn modelId="{A5DC7A24-5F13-2146-986A-24D3A7A76ACE}" type="presOf" srcId="{B0461447-7DEE-7E44-97A4-E83B5957BC31}" destId="{A87E441E-E441-2741-B4CB-BC66E9397037}" srcOrd="0" destOrd="0" presId="urn:microsoft.com/office/officeart/2005/8/layout/pList2"/>
    <dgm:cxn modelId="{B7B0CB27-AAE5-4D43-AD9F-4BE2FAEAF475}" type="presOf" srcId="{7CC7231E-050E-1C4E-8535-43CEE04D3D88}" destId="{C50A3F4F-E514-CB43-A4E4-1AE7CB9A768D}" srcOrd="0" destOrd="0" presId="urn:microsoft.com/office/officeart/2005/8/layout/pList2"/>
    <dgm:cxn modelId="{C3CA7A3A-45B2-6A44-A26E-1B38C3FED7D3}" type="presOf" srcId="{DB88CE51-E9F8-0F44-AB41-F9F133782F84}" destId="{0DC44CC8-3D54-0042-B8F7-D984F3B24450}" srcOrd="0" destOrd="0" presId="urn:microsoft.com/office/officeart/2005/8/layout/pList2"/>
    <dgm:cxn modelId="{721F3C68-A221-0F47-82B3-3B3939A9EE1B}" srcId="{C77345D6-C146-3541-8F2D-87F0F5B089AE}" destId="{DB88CE51-E9F8-0F44-AB41-F9F133782F84}" srcOrd="1" destOrd="0" parTransId="{C0FF5A10-9891-534C-A138-38413255A219}" sibTransId="{584A7A0F-80E3-8942-89A9-F3BE4EEBC731}"/>
    <dgm:cxn modelId="{6C091480-95A5-6B49-B6A7-CA0B0EE61D89}" srcId="{C77345D6-C146-3541-8F2D-87F0F5B089AE}" destId="{B0461447-7DEE-7E44-97A4-E83B5957BC31}" srcOrd="2" destOrd="0" parTransId="{8F09E2E7-19E8-4B46-808D-0C6C95FC93F9}" sibTransId="{8BD767D3-7CB3-6E4F-9D97-325D2973891E}"/>
    <dgm:cxn modelId="{5465E087-1E94-3849-B012-E809C77470F0}" type="presOf" srcId="{17A80FC2-F6FE-1D4B-834C-BC46E3C470A6}" destId="{81783E3D-F596-DD4F-8735-2A67F542806C}" srcOrd="0" destOrd="0" presId="urn:microsoft.com/office/officeart/2005/8/layout/pList2"/>
    <dgm:cxn modelId="{C013FCB6-4D59-E44D-A271-D0EE780A9658}" srcId="{C77345D6-C146-3541-8F2D-87F0F5B089AE}" destId="{17A80FC2-F6FE-1D4B-834C-BC46E3C470A6}" srcOrd="0" destOrd="0" parTransId="{DB48FB47-3FA7-1748-992D-906F35AFEB19}" sibTransId="{CB7AE01D-78F4-454F-87DE-48CDF0336A8A}"/>
    <dgm:cxn modelId="{D65378BB-8203-1441-AAED-3A480FC6904C}" srcId="{C77345D6-C146-3541-8F2D-87F0F5B089AE}" destId="{7CC7231E-050E-1C4E-8535-43CEE04D3D88}" srcOrd="3" destOrd="0" parTransId="{9066AE39-D5A0-2C4D-B695-2218D5583DC1}" sibTransId="{8A219EFB-9F5C-5A41-BA0E-A8998D9F28DB}"/>
    <dgm:cxn modelId="{619B39E3-11D3-CE46-8042-F5134FC60D17}" type="presOf" srcId="{C77345D6-C146-3541-8F2D-87F0F5B089AE}" destId="{5C917EBB-4347-0744-B054-325287C91BEB}" srcOrd="0" destOrd="0" presId="urn:microsoft.com/office/officeart/2005/8/layout/pList2"/>
    <dgm:cxn modelId="{9B207EED-7AB8-F04C-B720-3F0CDAE42F49}" type="presOf" srcId="{584A7A0F-80E3-8942-89A9-F3BE4EEBC731}" destId="{5E3380AD-1E37-E54F-A29F-4510326F18AC}" srcOrd="0" destOrd="0" presId="urn:microsoft.com/office/officeart/2005/8/layout/pList2"/>
    <dgm:cxn modelId="{22F75E21-9C97-7C40-9145-B421736D9FD0}" type="presParOf" srcId="{5C917EBB-4347-0744-B054-325287C91BEB}" destId="{9AE4BFE4-344C-4F4C-B70F-2D3A987975E9}" srcOrd="0" destOrd="0" presId="urn:microsoft.com/office/officeart/2005/8/layout/pList2"/>
    <dgm:cxn modelId="{36E09589-DF84-C54A-B845-0A96CCCD7A13}" type="presParOf" srcId="{5C917EBB-4347-0744-B054-325287C91BEB}" destId="{101BB11A-2FBD-4949-B2FD-671B42144C61}" srcOrd="1" destOrd="0" presId="urn:microsoft.com/office/officeart/2005/8/layout/pList2"/>
    <dgm:cxn modelId="{67E9A609-473E-5F49-BAE2-AE0908A8DC7C}" type="presParOf" srcId="{101BB11A-2FBD-4949-B2FD-671B42144C61}" destId="{5EC3BEAA-A114-864C-BC8B-0370A993A3B7}" srcOrd="0" destOrd="0" presId="urn:microsoft.com/office/officeart/2005/8/layout/pList2"/>
    <dgm:cxn modelId="{07EA8A00-34FF-564F-8689-E5FE920E718A}" type="presParOf" srcId="{5EC3BEAA-A114-864C-BC8B-0370A993A3B7}" destId="{81783E3D-F596-DD4F-8735-2A67F542806C}" srcOrd="0" destOrd="0" presId="urn:microsoft.com/office/officeart/2005/8/layout/pList2"/>
    <dgm:cxn modelId="{7C80F1CF-843B-DC4F-B81E-EE851F7EF62F}" type="presParOf" srcId="{5EC3BEAA-A114-864C-BC8B-0370A993A3B7}" destId="{E81CCA32-ACE1-3E45-892A-9C4785A7289F}" srcOrd="1" destOrd="0" presId="urn:microsoft.com/office/officeart/2005/8/layout/pList2"/>
    <dgm:cxn modelId="{64DFC16F-B7C7-A846-A4FA-5CAFDF5C5BD4}" type="presParOf" srcId="{5EC3BEAA-A114-864C-BC8B-0370A993A3B7}" destId="{60223857-E095-6B49-A4B9-04955D0C980D}" srcOrd="2" destOrd="0" presId="urn:microsoft.com/office/officeart/2005/8/layout/pList2"/>
    <dgm:cxn modelId="{78F3E4E4-5597-9044-B905-BB1FF2F813E5}" type="presParOf" srcId="{101BB11A-2FBD-4949-B2FD-671B42144C61}" destId="{77725941-A63C-4B40-9CB6-E217C1A1BC92}" srcOrd="1" destOrd="0" presId="urn:microsoft.com/office/officeart/2005/8/layout/pList2"/>
    <dgm:cxn modelId="{6D2067CA-3C35-504F-BFB8-26395CF934DB}" type="presParOf" srcId="{101BB11A-2FBD-4949-B2FD-671B42144C61}" destId="{FAA3F964-7F90-0440-AA8F-F44BAEF7B55F}" srcOrd="2" destOrd="0" presId="urn:microsoft.com/office/officeart/2005/8/layout/pList2"/>
    <dgm:cxn modelId="{6B950411-87F1-A743-9734-50062760F216}" type="presParOf" srcId="{FAA3F964-7F90-0440-AA8F-F44BAEF7B55F}" destId="{0DC44CC8-3D54-0042-B8F7-D984F3B24450}" srcOrd="0" destOrd="0" presId="urn:microsoft.com/office/officeart/2005/8/layout/pList2"/>
    <dgm:cxn modelId="{2AE75069-DD24-1B43-8047-9EBA0FA9B343}" type="presParOf" srcId="{FAA3F964-7F90-0440-AA8F-F44BAEF7B55F}" destId="{EBAB9FBE-3382-EC40-8A8D-BAB13A0E6E13}" srcOrd="1" destOrd="0" presId="urn:microsoft.com/office/officeart/2005/8/layout/pList2"/>
    <dgm:cxn modelId="{071D5AFC-DCAE-7642-8495-8806C7798A30}" type="presParOf" srcId="{FAA3F964-7F90-0440-AA8F-F44BAEF7B55F}" destId="{ED72C464-C7A8-6542-B8D7-95B9F7DEA751}" srcOrd="2" destOrd="0" presId="urn:microsoft.com/office/officeart/2005/8/layout/pList2"/>
    <dgm:cxn modelId="{675BE10D-7CD7-D64B-8D50-81A9E85CE205}" type="presParOf" srcId="{101BB11A-2FBD-4949-B2FD-671B42144C61}" destId="{5E3380AD-1E37-E54F-A29F-4510326F18AC}" srcOrd="3" destOrd="0" presId="urn:microsoft.com/office/officeart/2005/8/layout/pList2"/>
    <dgm:cxn modelId="{00FD2B5F-7C47-2D4C-9BDC-5A5BAC382256}" type="presParOf" srcId="{101BB11A-2FBD-4949-B2FD-671B42144C61}" destId="{C56B05A8-D024-734F-B882-EFC8B172A7E1}" srcOrd="4" destOrd="0" presId="urn:microsoft.com/office/officeart/2005/8/layout/pList2"/>
    <dgm:cxn modelId="{47363161-7884-E145-A137-F3AF102C2F9F}" type="presParOf" srcId="{C56B05A8-D024-734F-B882-EFC8B172A7E1}" destId="{A87E441E-E441-2741-B4CB-BC66E9397037}" srcOrd="0" destOrd="0" presId="urn:microsoft.com/office/officeart/2005/8/layout/pList2"/>
    <dgm:cxn modelId="{A397D127-0B53-2D4D-91A9-40EB6DF1BB1A}" type="presParOf" srcId="{C56B05A8-D024-734F-B882-EFC8B172A7E1}" destId="{883ABE44-56C9-B941-AFF3-9B9EEA74A7BD}" srcOrd="1" destOrd="0" presId="urn:microsoft.com/office/officeart/2005/8/layout/pList2"/>
    <dgm:cxn modelId="{FA79CF35-AB31-044E-AC9B-198B504E0064}" type="presParOf" srcId="{C56B05A8-D024-734F-B882-EFC8B172A7E1}" destId="{1DE9BDEB-642E-D948-9D1C-9E8A6BB0086E}" srcOrd="2" destOrd="0" presId="urn:microsoft.com/office/officeart/2005/8/layout/pList2"/>
    <dgm:cxn modelId="{C374C4D8-E694-E04E-AA5E-7C0A7C82B408}" type="presParOf" srcId="{101BB11A-2FBD-4949-B2FD-671B42144C61}" destId="{E316F781-772D-9446-9C3A-AC324BF0614D}" srcOrd="5" destOrd="0" presId="urn:microsoft.com/office/officeart/2005/8/layout/pList2"/>
    <dgm:cxn modelId="{5D79E7D5-9A1D-1A4C-825A-D68437C2C260}" type="presParOf" srcId="{101BB11A-2FBD-4949-B2FD-671B42144C61}" destId="{58B2595F-E8C0-FB46-8A00-F5386C05167D}" srcOrd="6" destOrd="0" presId="urn:microsoft.com/office/officeart/2005/8/layout/pList2"/>
    <dgm:cxn modelId="{54B8098A-32AF-4C4B-9788-4C39013F92A9}" type="presParOf" srcId="{58B2595F-E8C0-FB46-8A00-F5386C05167D}" destId="{C50A3F4F-E514-CB43-A4E4-1AE7CB9A768D}" srcOrd="0" destOrd="0" presId="urn:microsoft.com/office/officeart/2005/8/layout/pList2"/>
    <dgm:cxn modelId="{3378C11A-E8E0-7F44-954C-5D246AFCABB6}" type="presParOf" srcId="{58B2595F-E8C0-FB46-8A00-F5386C05167D}" destId="{C8B6A441-827E-2E4B-B97B-9AEECED33907}" srcOrd="1" destOrd="0" presId="urn:microsoft.com/office/officeart/2005/8/layout/pList2"/>
    <dgm:cxn modelId="{9CF4605E-714F-6340-A6C1-157CD7749A61}" type="presParOf" srcId="{58B2595F-E8C0-FB46-8A00-F5386C05167D}" destId="{5DCA1011-A1A5-A046-815F-569CBFAEC3AB}"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3334C4-6EC8-3A4A-A0D4-3DBEA5023290}" type="doc">
      <dgm:prSet loTypeId="urn:microsoft.com/office/officeart/2005/8/layout/vProcess5" loCatId="" qsTypeId="urn:microsoft.com/office/officeart/2005/8/quickstyle/simple1" qsCatId="simple" csTypeId="urn:microsoft.com/office/officeart/2005/8/colors/accent1_5" csCatId="accent1" phldr="1"/>
      <dgm:spPr/>
      <dgm:t>
        <a:bodyPr/>
        <a:lstStyle/>
        <a:p>
          <a:endParaRPr lang="en-US"/>
        </a:p>
      </dgm:t>
    </dgm:pt>
    <dgm:pt modelId="{754B7AB2-8E15-9948-958C-5F9C38B3CA66}">
      <dgm:prSet phldr="0"/>
      <dgm:spPr/>
      <dgm:t>
        <a:bodyPr/>
        <a:lstStyle/>
        <a:p>
          <a:pPr>
            <a:buFont typeface="Arial" panose="020B0604020202020204" pitchFamily="34" charset="0"/>
            <a:buChar char="•"/>
          </a:pPr>
          <a:r>
            <a:rPr lang="en-US" b="0" i="0" dirty="0">
              <a:solidFill>
                <a:srgbClr val="444444"/>
              </a:solidFill>
              <a:latin typeface="Times New Roman"/>
              <a:cs typeface="Arial"/>
            </a:rPr>
            <a:t>Dynamic Pricing: Real-time pricing adjustments for optimal revenue or price match revenue for people who are likely to cancel.</a:t>
          </a:r>
          <a:endParaRPr lang="en-US" dirty="0">
            <a:latin typeface="Times New Roman"/>
            <a:cs typeface="Times New Roman"/>
          </a:endParaRPr>
        </a:p>
      </dgm:t>
    </dgm:pt>
    <dgm:pt modelId="{F8065960-F695-8F43-B26A-62E5D506372D}" type="parTrans" cxnId="{11387A40-F11C-F54D-8622-9B474F70F626}">
      <dgm:prSet/>
      <dgm:spPr/>
      <dgm:t>
        <a:bodyPr/>
        <a:lstStyle/>
        <a:p>
          <a:endParaRPr lang="en-US"/>
        </a:p>
      </dgm:t>
    </dgm:pt>
    <dgm:pt modelId="{1D946C93-EFC5-2C40-933B-D8639F275D42}" type="sibTrans" cxnId="{11387A40-F11C-F54D-8622-9B474F70F626}">
      <dgm:prSet/>
      <dgm:spPr/>
      <dgm:t>
        <a:bodyPr/>
        <a:lstStyle/>
        <a:p>
          <a:endParaRPr lang="en-US"/>
        </a:p>
      </dgm:t>
    </dgm:pt>
    <dgm:pt modelId="{767172B8-21C4-43D7-9D61-AF7687A9EBAA}">
      <dgm:prSet phldr="0"/>
      <dgm:spPr/>
      <dgm:t>
        <a:bodyPr/>
        <a:lstStyle/>
        <a:p>
          <a:pPr algn="l" rtl="0"/>
          <a:r>
            <a:rPr lang="en-US" b="0" i="0" dirty="0">
              <a:solidFill>
                <a:srgbClr val="444444"/>
              </a:solidFill>
              <a:latin typeface="Times New Roman"/>
              <a:cs typeface="Arial"/>
            </a:rPr>
            <a:t>Enhancing Customer Experience: Accurate predictions lead to personalized service and higher guest satisfaction.</a:t>
          </a:r>
        </a:p>
      </dgm:t>
    </dgm:pt>
    <dgm:pt modelId="{B20EBEFF-F0E4-4113-97DA-64CE8A630AB0}" type="parTrans" cxnId="{F5C524AF-6039-4870-A888-A18D628E1A8C}">
      <dgm:prSet/>
      <dgm:spPr/>
    </dgm:pt>
    <dgm:pt modelId="{F60B576E-23CD-4F59-BE25-9A11C3A3E945}" type="sibTrans" cxnId="{F5C524AF-6039-4870-A888-A18D628E1A8C}">
      <dgm:prSet/>
      <dgm:spPr/>
      <dgm:t>
        <a:bodyPr/>
        <a:lstStyle/>
        <a:p>
          <a:endParaRPr lang="en-US"/>
        </a:p>
      </dgm:t>
    </dgm:pt>
    <dgm:pt modelId="{9F557A54-91C1-437D-8F51-FAA34A0FB8DC}">
      <dgm:prSet phldr="0"/>
      <dgm:spPr/>
      <dgm:t>
        <a:bodyPr/>
        <a:lstStyle/>
        <a:p>
          <a:pPr algn="l"/>
          <a:r>
            <a:rPr lang="en-US" b="0" i="0" dirty="0">
              <a:solidFill>
                <a:srgbClr val="444444"/>
              </a:solidFill>
              <a:latin typeface="Times New Roman"/>
              <a:cs typeface="Arial"/>
            </a:rPr>
            <a:t>Marketing and Promotions: Targeted marketing for potential non-cancellations.</a:t>
          </a:r>
        </a:p>
      </dgm:t>
    </dgm:pt>
    <dgm:pt modelId="{0134648D-E1AE-4075-AFB5-54F7F209BC20}" type="parTrans" cxnId="{E4519750-FB6D-4394-B539-2DD83D4E4B86}">
      <dgm:prSet/>
      <dgm:spPr/>
    </dgm:pt>
    <dgm:pt modelId="{5DFE255D-BE62-4863-BFEE-C47FEE3A4A5F}" type="sibTrans" cxnId="{E4519750-FB6D-4394-B539-2DD83D4E4B86}">
      <dgm:prSet/>
      <dgm:spPr/>
      <dgm:t>
        <a:bodyPr/>
        <a:lstStyle/>
        <a:p>
          <a:endParaRPr lang="en-US"/>
        </a:p>
      </dgm:t>
    </dgm:pt>
    <dgm:pt modelId="{8C75F897-B961-964F-96D5-262FC7E13253}" type="pres">
      <dgm:prSet presAssocID="{113334C4-6EC8-3A4A-A0D4-3DBEA5023290}" presName="outerComposite" presStyleCnt="0">
        <dgm:presLayoutVars>
          <dgm:chMax val="5"/>
          <dgm:dir/>
          <dgm:resizeHandles val="exact"/>
        </dgm:presLayoutVars>
      </dgm:prSet>
      <dgm:spPr/>
    </dgm:pt>
    <dgm:pt modelId="{EB3BA237-2BB9-7D45-B81F-357A9DF70537}" type="pres">
      <dgm:prSet presAssocID="{113334C4-6EC8-3A4A-A0D4-3DBEA5023290}" presName="dummyMaxCanvas" presStyleCnt="0">
        <dgm:presLayoutVars/>
      </dgm:prSet>
      <dgm:spPr/>
    </dgm:pt>
    <dgm:pt modelId="{DB9C59C5-5A2F-401C-B6FA-9DEA753AD316}" type="pres">
      <dgm:prSet presAssocID="{113334C4-6EC8-3A4A-A0D4-3DBEA5023290}" presName="ThreeNodes_1" presStyleLbl="node1" presStyleIdx="0" presStyleCnt="3">
        <dgm:presLayoutVars>
          <dgm:bulletEnabled val="1"/>
        </dgm:presLayoutVars>
      </dgm:prSet>
      <dgm:spPr/>
    </dgm:pt>
    <dgm:pt modelId="{53F35CA5-980A-4917-BCFA-90E6F7F188AF}" type="pres">
      <dgm:prSet presAssocID="{113334C4-6EC8-3A4A-A0D4-3DBEA5023290}" presName="ThreeNodes_2" presStyleLbl="node1" presStyleIdx="1" presStyleCnt="3">
        <dgm:presLayoutVars>
          <dgm:bulletEnabled val="1"/>
        </dgm:presLayoutVars>
      </dgm:prSet>
      <dgm:spPr/>
    </dgm:pt>
    <dgm:pt modelId="{489CC6BE-015E-4B9B-8745-D37F3998B43D}" type="pres">
      <dgm:prSet presAssocID="{113334C4-6EC8-3A4A-A0D4-3DBEA5023290}" presName="ThreeNodes_3" presStyleLbl="node1" presStyleIdx="2" presStyleCnt="3">
        <dgm:presLayoutVars>
          <dgm:bulletEnabled val="1"/>
        </dgm:presLayoutVars>
      </dgm:prSet>
      <dgm:spPr/>
    </dgm:pt>
    <dgm:pt modelId="{435771C2-087F-4B0E-82DC-EC1D048CC0B5}" type="pres">
      <dgm:prSet presAssocID="{113334C4-6EC8-3A4A-A0D4-3DBEA5023290}" presName="ThreeConn_1-2" presStyleLbl="fgAccFollowNode1" presStyleIdx="0" presStyleCnt="2">
        <dgm:presLayoutVars>
          <dgm:bulletEnabled val="1"/>
        </dgm:presLayoutVars>
      </dgm:prSet>
      <dgm:spPr/>
    </dgm:pt>
    <dgm:pt modelId="{1F55E832-E5B7-4CDD-B8DF-F136A1A3DAC7}" type="pres">
      <dgm:prSet presAssocID="{113334C4-6EC8-3A4A-A0D4-3DBEA5023290}" presName="ThreeConn_2-3" presStyleLbl="fgAccFollowNode1" presStyleIdx="1" presStyleCnt="2">
        <dgm:presLayoutVars>
          <dgm:bulletEnabled val="1"/>
        </dgm:presLayoutVars>
      </dgm:prSet>
      <dgm:spPr/>
    </dgm:pt>
    <dgm:pt modelId="{8EB9BE0E-8BFF-433F-9AA4-6103F7449640}" type="pres">
      <dgm:prSet presAssocID="{113334C4-6EC8-3A4A-A0D4-3DBEA5023290}" presName="ThreeNodes_1_text" presStyleLbl="node1" presStyleIdx="2" presStyleCnt="3">
        <dgm:presLayoutVars>
          <dgm:bulletEnabled val="1"/>
        </dgm:presLayoutVars>
      </dgm:prSet>
      <dgm:spPr/>
    </dgm:pt>
    <dgm:pt modelId="{0F6C3DF0-1A8F-4EE5-86FE-8A4D751B0F8D}" type="pres">
      <dgm:prSet presAssocID="{113334C4-6EC8-3A4A-A0D4-3DBEA5023290}" presName="ThreeNodes_2_text" presStyleLbl="node1" presStyleIdx="2" presStyleCnt="3">
        <dgm:presLayoutVars>
          <dgm:bulletEnabled val="1"/>
        </dgm:presLayoutVars>
      </dgm:prSet>
      <dgm:spPr/>
    </dgm:pt>
    <dgm:pt modelId="{4C227640-88B8-4E8B-B11C-A854772B351F}" type="pres">
      <dgm:prSet presAssocID="{113334C4-6EC8-3A4A-A0D4-3DBEA5023290}" presName="ThreeNodes_3_text" presStyleLbl="node1" presStyleIdx="2" presStyleCnt="3">
        <dgm:presLayoutVars>
          <dgm:bulletEnabled val="1"/>
        </dgm:presLayoutVars>
      </dgm:prSet>
      <dgm:spPr/>
    </dgm:pt>
  </dgm:ptLst>
  <dgm:cxnLst>
    <dgm:cxn modelId="{09D82320-596B-4760-84C7-399F8D16516F}" type="presOf" srcId="{754B7AB2-8E15-9948-958C-5F9C38B3CA66}" destId="{489CC6BE-015E-4B9B-8745-D37F3998B43D}" srcOrd="0" destOrd="0" presId="urn:microsoft.com/office/officeart/2005/8/layout/vProcess5"/>
    <dgm:cxn modelId="{97DE7726-8D1D-47B2-8C2A-3BF3D223EE18}" type="presOf" srcId="{9F557A54-91C1-437D-8F51-FAA34A0FB8DC}" destId="{53F35CA5-980A-4917-BCFA-90E6F7F188AF}" srcOrd="0" destOrd="0" presId="urn:microsoft.com/office/officeart/2005/8/layout/vProcess5"/>
    <dgm:cxn modelId="{F5DA4437-D835-461C-88D0-6A055C21A1BB}" type="presOf" srcId="{5DFE255D-BE62-4863-BFEE-C47FEE3A4A5F}" destId="{1F55E832-E5B7-4CDD-B8DF-F136A1A3DAC7}" srcOrd="0" destOrd="0" presId="urn:microsoft.com/office/officeart/2005/8/layout/vProcess5"/>
    <dgm:cxn modelId="{11387A40-F11C-F54D-8622-9B474F70F626}" srcId="{113334C4-6EC8-3A4A-A0D4-3DBEA5023290}" destId="{754B7AB2-8E15-9948-958C-5F9C38B3CA66}" srcOrd="2" destOrd="0" parTransId="{F8065960-F695-8F43-B26A-62E5D506372D}" sibTransId="{1D946C93-EFC5-2C40-933B-D8639F275D42}"/>
    <dgm:cxn modelId="{E4519750-FB6D-4394-B539-2DD83D4E4B86}" srcId="{113334C4-6EC8-3A4A-A0D4-3DBEA5023290}" destId="{9F557A54-91C1-437D-8F51-FAA34A0FB8DC}" srcOrd="1" destOrd="0" parTransId="{0134648D-E1AE-4075-AFB5-54F7F209BC20}" sibTransId="{5DFE255D-BE62-4863-BFEE-C47FEE3A4A5F}"/>
    <dgm:cxn modelId="{D7F51274-EC47-4A0A-B02E-437883CEE8D1}" type="presOf" srcId="{F60B576E-23CD-4F59-BE25-9A11C3A3E945}" destId="{435771C2-087F-4B0E-82DC-EC1D048CC0B5}" srcOrd="0" destOrd="0" presId="urn:microsoft.com/office/officeart/2005/8/layout/vProcess5"/>
    <dgm:cxn modelId="{90025F76-C8F4-4B3F-A331-7AEC5EEE461D}" type="presOf" srcId="{754B7AB2-8E15-9948-958C-5F9C38B3CA66}" destId="{4C227640-88B8-4E8B-B11C-A854772B351F}" srcOrd="1" destOrd="0" presId="urn:microsoft.com/office/officeart/2005/8/layout/vProcess5"/>
    <dgm:cxn modelId="{4C886C8D-3636-45BA-BB6B-C35BD80BFC16}" type="presOf" srcId="{767172B8-21C4-43D7-9D61-AF7687A9EBAA}" destId="{8EB9BE0E-8BFF-433F-9AA4-6103F7449640}" srcOrd="1" destOrd="0" presId="urn:microsoft.com/office/officeart/2005/8/layout/vProcess5"/>
    <dgm:cxn modelId="{024B3292-6F78-4C12-9016-2F72D6E8204E}" type="presOf" srcId="{767172B8-21C4-43D7-9D61-AF7687A9EBAA}" destId="{DB9C59C5-5A2F-401C-B6FA-9DEA753AD316}" srcOrd="0" destOrd="0" presId="urn:microsoft.com/office/officeart/2005/8/layout/vProcess5"/>
    <dgm:cxn modelId="{01B39DA6-A96B-4005-B980-B912E96ACC63}" type="presOf" srcId="{9F557A54-91C1-437D-8F51-FAA34A0FB8DC}" destId="{0F6C3DF0-1A8F-4EE5-86FE-8A4D751B0F8D}" srcOrd="1" destOrd="0" presId="urn:microsoft.com/office/officeart/2005/8/layout/vProcess5"/>
    <dgm:cxn modelId="{F5C524AF-6039-4870-A888-A18D628E1A8C}" srcId="{113334C4-6EC8-3A4A-A0D4-3DBEA5023290}" destId="{767172B8-21C4-43D7-9D61-AF7687A9EBAA}" srcOrd="0" destOrd="0" parTransId="{B20EBEFF-F0E4-4113-97DA-64CE8A630AB0}" sibTransId="{F60B576E-23CD-4F59-BE25-9A11C3A3E945}"/>
    <dgm:cxn modelId="{D4A930C4-482F-EC46-8A87-B8E68B94F2D5}" type="presOf" srcId="{113334C4-6EC8-3A4A-A0D4-3DBEA5023290}" destId="{8C75F897-B961-964F-96D5-262FC7E13253}" srcOrd="0" destOrd="0" presId="urn:microsoft.com/office/officeart/2005/8/layout/vProcess5"/>
    <dgm:cxn modelId="{723844A7-91E0-4467-839D-FE5E0AB5CB7D}" type="presParOf" srcId="{8C75F897-B961-964F-96D5-262FC7E13253}" destId="{EB3BA237-2BB9-7D45-B81F-357A9DF70537}" srcOrd="0" destOrd="0" presId="urn:microsoft.com/office/officeart/2005/8/layout/vProcess5"/>
    <dgm:cxn modelId="{4AFE6826-1895-44D1-B0A2-C193107C76BC}" type="presParOf" srcId="{8C75F897-B961-964F-96D5-262FC7E13253}" destId="{DB9C59C5-5A2F-401C-B6FA-9DEA753AD316}" srcOrd="1" destOrd="0" presId="urn:microsoft.com/office/officeart/2005/8/layout/vProcess5"/>
    <dgm:cxn modelId="{024A23A6-6C95-4966-BA44-87DB801D7B3B}" type="presParOf" srcId="{8C75F897-B961-964F-96D5-262FC7E13253}" destId="{53F35CA5-980A-4917-BCFA-90E6F7F188AF}" srcOrd="2" destOrd="0" presId="urn:microsoft.com/office/officeart/2005/8/layout/vProcess5"/>
    <dgm:cxn modelId="{456BA300-247A-43C6-B89E-C17534BFA0DC}" type="presParOf" srcId="{8C75F897-B961-964F-96D5-262FC7E13253}" destId="{489CC6BE-015E-4B9B-8745-D37F3998B43D}" srcOrd="3" destOrd="0" presId="urn:microsoft.com/office/officeart/2005/8/layout/vProcess5"/>
    <dgm:cxn modelId="{F409C8AF-5193-49F8-B509-3E4F062219AE}" type="presParOf" srcId="{8C75F897-B961-964F-96D5-262FC7E13253}" destId="{435771C2-087F-4B0E-82DC-EC1D048CC0B5}" srcOrd="4" destOrd="0" presId="urn:microsoft.com/office/officeart/2005/8/layout/vProcess5"/>
    <dgm:cxn modelId="{BAD293AC-E8C7-4FCC-902E-57F968D3CC4B}" type="presParOf" srcId="{8C75F897-B961-964F-96D5-262FC7E13253}" destId="{1F55E832-E5B7-4CDD-B8DF-F136A1A3DAC7}" srcOrd="5" destOrd="0" presId="urn:microsoft.com/office/officeart/2005/8/layout/vProcess5"/>
    <dgm:cxn modelId="{D1D834D3-6D74-4416-9DB1-8200D5EFA62F}" type="presParOf" srcId="{8C75F897-B961-964F-96D5-262FC7E13253}" destId="{8EB9BE0E-8BFF-433F-9AA4-6103F7449640}" srcOrd="6" destOrd="0" presId="urn:microsoft.com/office/officeart/2005/8/layout/vProcess5"/>
    <dgm:cxn modelId="{75B78D69-4394-491B-8F84-757E165D15F5}" type="presParOf" srcId="{8C75F897-B961-964F-96D5-262FC7E13253}" destId="{0F6C3DF0-1A8F-4EE5-86FE-8A4D751B0F8D}" srcOrd="7" destOrd="0" presId="urn:microsoft.com/office/officeart/2005/8/layout/vProcess5"/>
    <dgm:cxn modelId="{FC471607-D19C-4A39-856F-AAFE07096B5E}" type="presParOf" srcId="{8C75F897-B961-964F-96D5-262FC7E13253}" destId="{4C227640-88B8-4E8B-B11C-A854772B351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A64421-E624-4348-AF17-076926AA96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C75FCB1-153A-495C-96C0-DBA6ED878AE9}">
      <dgm:prSet phldrT="[Text]" phldr="0"/>
      <dgm:spPr/>
      <dgm:t>
        <a:bodyPr/>
        <a:lstStyle/>
        <a:p>
          <a:pPr>
            <a:lnSpc>
              <a:spcPct val="100000"/>
            </a:lnSpc>
          </a:pPr>
          <a:r>
            <a:rPr lang="en-US">
              <a:solidFill>
                <a:schemeClr val="tx1"/>
              </a:solidFill>
              <a:latin typeface="Times New Roman"/>
              <a:cs typeface="Times New Roman"/>
            </a:rPr>
            <a:t> 9911 confirmed bookings out of 13,983 bookings</a:t>
          </a:r>
        </a:p>
      </dgm:t>
    </dgm:pt>
    <dgm:pt modelId="{AE1ACF99-801E-46E2-ABD5-BBDAE3252F55}" type="parTrans" cxnId="{EB96A557-7826-4A09-8DA6-AF266CA0D1F3}">
      <dgm:prSet/>
      <dgm:spPr/>
      <dgm:t>
        <a:bodyPr/>
        <a:lstStyle/>
        <a:p>
          <a:endParaRPr lang="en-US"/>
        </a:p>
      </dgm:t>
    </dgm:pt>
    <dgm:pt modelId="{D8735586-AF61-4053-BC96-77EDEC3E4189}" type="sibTrans" cxnId="{EB96A557-7826-4A09-8DA6-AF266CA0D1F3}">
      <dgm:prSet/>
      <dgm:spPr/>
      <dgm:t>
        <a:bodyPr/>
        <a:lstStyle/>
        <a:p>
          <a:endParaRPr lang="en-US"/>
        </a:p>
      </dgm:t>
    </dgm:pt>
    <dgm:pt modelId="{C8CBD10F-6211-4404-BE72-EE531DCE7616}">
      <dgm:prSet phldrT="[Text]" phldr="0"/>
      <dgm:spPr/>
      <dgm:t>
        <a:bodyPr/>
        <a:lstStyle/>
        <a:p>
          <a:pPr rtl="0">
            <a:lnSpc>
              <a:spcPct val="100000"/>
            </a:lnSpc>
          </a:pPr>
          <a:r>
            <a:rPr lang="en-US">
              <a:solidFill>
                <a:schemeClr val="tx1"/>
              </a:solidFill>
              <a:latin typeface="Times New Roman"/>
              <a:cs typeface="Times New Roman"/>
            </a:rPr>
            <a:t>The average room price for the cancelled bookings is higher than the confirmed bookings.</a:t>
          </a:r>
        </a:p>
      </dgm:t>
    </dgm:pt>
    <dgm:pt modelId="{47A547B0-6A77-41BB-9CB7-0AB22F54A133}" type="parTrans" cxnId="{58512125-6F77-4CD7-A39C-2B8B04F436D7}">
      <dgm:prSet/>
      <dgm:spPr/>
      <dgm:t>
        <a:bodyPr/>
        <a:lstStyle/>
        <a:p>
          <a:endParaRPr lang="en-US"/>
        </a:p>
      </dgm:t>
    </dgm:pt>
    <dgm:pt modelId="{2EB6B6D2-C61C-4D66-AB4B-2E51A4FB2E3C}" type="sibTrans" cxnId="{58512125-6F77-4CD7-A39C-2B8B04F436D7}">
      <dgm:prSet/>
      <dgm:spPr/>
      <dgm:t>
        <a:bodyPr/>
        <a:lstStyle/>
        <a:p>
          <a:endParaRPr lang="en-US"/>
        </a:p>
      </dgm:t>
    </dgm:pt>
    <dgm:pt modelId="{6BC329E7-CFC9-4689-9500-9268094AF319}" type="pres">
      <dgm:prSet presAssocID="{4DA64421-E624-4348-AF17-076926AA969A}" presName="root" presStyleCnt="0">
        <dgm:presLayoutVars>
          <dgm:dir/>
          <dgm:resizeHandles val="exact"/>
        </dgm:presLayoutVars>
      </dgm:prSet>
      <dgm:spPr/>
    </dgm:pt>
    <dgm:pt modelId="{1E8CC7E8-2F70-43D0-AEA6-4E021E01B21D}" type="pres">
      <dgm:prSet presAssocID="{1C75FCB1-153A-495C-96C0-DBA6ED878AE9}" presName="compNode" presStyleCnt="0"/>
      <dgm:spPr/>
    </dgm:pt>
    <dgm:pt modelId="{F1BC496D-546A-411C-9695-2D9561383C4D}" type="pres">
      <dgm:prSet presAssocID="{1C75FCB1-153A-495C-96C0-DBA6ED878AE9}" presName="bgRect" presStyleLbl="bgShp" presStyleIdx="0" presStyleCnt="2"/>
      <dgm:spPr/>
    </dgm:pt>
    <dgm:pt modelId="{34F5ED78-D8A5-4C48-9E1F-208EF4E22750}" type="pres">
      <dgm:prSet presAssocID="{1C75FCB1-153A-495C-96C0-DBA6ED878A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90EABD87-FA20-44F1-B21A-00D7FBFA765B}" type="pres">
      <dgm:prSet presAssocID="{1C75FCB1-153A-495C-96C0-DBA6ED878AE9}" presName="spaceRect" presStyleCnt="0"/>
      <dgm:spPr/>
    </dgm:pt>
    <dgm:pt modelId="{5ECEF367-B487-4C5A-9984-E5A8B6331557}" type="pres">
      <dgm:prSet presAssocID="{1C75FCB1-153A-495C-96C0-DBA6ED878AE9}" presName="parTx" presStyleLbl="revTx" presStyleIdx="0" presStyleCnt="2">
        <dgm:presLayoutVars>
          <dgm:chMax val="0"/>
          <dgm:chPref val="0"/>
        </dgm:presLayoutVars>
      </dgm:prSet>
      <dgm:spPr/>
    </dgm:pt>
    <dgm:pt modelId="{4F4E70D7-4931-4CFC-84DC-F78B7ED45753}" type="pres">
      <dgm:prSet presAssocID="{D8735586-AF61-4053-BC96-77EDEC3E4189}" presName="sibTrans" presStyleCnt="0"/>
      <dgm:spPr/>
    </dgm:pt>
    <dgm:pt modelId="{A72C6D5F-E9DA-47A1-ACF5-1CF0A4C62898}" type="pres">
      <dgm:prSet presAssocID="{C8CBD10F-6211-4404-BE72-EE531DCE7616}" presName="compNode" presStyleCnt="0"/>
      <dgm:spPr/>
    </dgm:pt>
    <dgm:pt modelId="{A6E28565-5191-4255-B13C-3B981F9FFE9D}" type="pres">
      <dgm:prSet presAssocID="{C8CBD10F-6211-4404-BE72-EE531DCE7616}" presName="bgRect" presStyleLbl="bgShp" presStyleIdx="1" presStyleCnt="2"/>
      <dgm:spPr/>
    </dgm:pt>
    <dgm:pt modelId="{A17B0928-7665-4BB9-95D9-8F9B30DC8F42}" type="pres">
      <dgm:prSet presAssocID="{C8CBD10F-6211-4404-BE72-EE531DCE761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C0789EF8-2D67-4A7B-9086-598B8BCE857B}" type="pres">
      <dgm:prSet presAssocID="{C8CBD10F-6211-4404-BE72-EE531DCE7616}" presName="spaceRect" presStyleCnt="0"/>
      <dgm:spPr/>
    </dgm:pt>
    <dgm:pt modelId="{DFF875AD-8C05-4A2A-AA4E-604B5258AAB1}" type="pres">
      <dgm:prSet presAssocID="{C8CBD10F-6211-4404-BE72-EE531DCE7616}" presName="parTx" presStyleLbl="revTx" presStyleIdx="1" presStyleCnt="2">
        <dgm:presLayoutVars>
          <dgm:chMax val="0"/>
          <dgm:chPref val="0"/>
        </dgm:presLayoutVars>
      </dgm:prSet>
      <dgm:spPr/>
    </dgm:pt>
  </dgm:ptLst>
  <dgm:cxnLst>
    <dgm:cxn modelId="{5872DB07-4EE5-4E39-AE46-F652F525CBDD}" type="presOf" srcId="{4DA64421-E624-4348-AF17-076926AA969A}" destId="{6BC329E7-CFC9-4689-9500-9268094AF319}" srcOrd="0" destOrd="0" presId="urn:microsoft.com/office/officeart/2018/2/layout/IconVerticalSolidList"/>
    <dgm:cxn modelId="{58512125-6F77-4CD7-A39C-2B8B04F436D7}" srcId="{4DA64421-E624-4348-AF17-076926AA969A}" destId="{C8CBD10F-6211-4404-BE72-EE531DCE7616}" srcOrd="1" destOrd="0" parTransId="{47A547B0-6A77-41BB-9CB7-0AB22F54A133}" sibTransId="{2EB6B6D2-C61C-4D66-AB4B-2E51A4FB2E3C}"/>
    <dgm:cxn modelId="{EB96A557-7826-4A09-8DA6-AF266CA0D1F3}" srcId="{4DA64421-E624-4348-AF17-076926AA969A}" destId="{1C75FCB1-153A-495C-96C0-DBA6ED878AE9}" srcOrd="0" destOrd="0" parTransId="{AE1ACF99-801E-46E2-ABD5-BBDAE3252F55}" sibTransId="{D8735586-AF61-4053-BC96-77EDEC3E4189}"/>
    <dgm:cxn modelId="{AE8F777F-BE38-40DD-8AE4-42D06C69D80E}" type="presOf" srcId="{1C75FCB1-153A-495C-96C0-DBA6ED878AE9}" destId="{5ECEF367-B487-4C5A-9984-E5A8B6331557}" srcOrd="0" destOrd="0" presId="urn:microsoft.com/office/officeart/2018/2/layout/IconVerticalSolidList"/>
    <dgm:cxn modelId="{495E29A8-246F-4A0B-8CB9-426B4A57448C}" type="presOf" srcId="{C8CBD10F-6211-4404-BE72-EE531DCE7616}" destId="{DFF875AD-8C05-4A2A-AA4E-604B5258AAB1}" srcOrd="0" destOrd="0" presId="urn:microsoft.com/office/officeart/2018/2/layout/IconVerticalSolidList"/>
    <dgm:cxn modelId="{CB0BBC1B-E4EA-423B-8ACC-175648330CAA}" type="presParOf" srcId="{6BC329E7-CFC9-4689-9500-9268094AF319}" destId="{1E8CC7E8-2F70-43D0-AEA6-4E021E01B21D}" srcOrd="0" destOrd="0" presId="urn:microsoft.com/office/officeart/2018/2/layout/IconVerticalSolidList"/>
    <dgm:cxn modelId="{B4C94486-180B-4D5D-9DAA-4068D0295144}" type="presParOf" srcId="{1E8CC7E8-2F70-43D0-AEA6-4E021E01B21D}" destId="{F1BC496D-546A-411C-9695-2D9561383C4D}" srcOrd="0" destOrd="0" presId="urn:microsoft.com/office/officeart/2018/2/layout/IconVerticalSolidList"/>
    <dgm:cxn modelId="{6AD4661F-A521-43FB-8444-9FC2638F537B}" type="presParOf" srcId="{1E8CC7E8-2F70-43D0-AEA6-4E021E01B21D}" destId="{34F5ED78-D8A5-4C48-9E1F-208EF4E22750}" srcOrd="1" destOrd="0" presId="urn:microsoft.com/office/officeart/2018/2/layout/IconVerticalSolidList"/>
    <dgm:cxn modelId="{39DE5CE4-BF20-4944-812F-B44AE402CAF9}" type="presParOf" srcId="{1E8CC7E8-2F70-43D0-AEA6-4E021E01B21D}" destId="{90EABD87-FA20-44F1-B21A-00D7FBFA765B}" srcOrd="2" destOrd="0" presId="urn:microsoft.com/office/officeart/2018/2/layout/IconVerticalSolidList"/>
    <dgm:cxn modelId="{B1F2B1DE-D34C-425E-AD53-3D57B6AA0003}" type="presParOf" srcId="{1E8CC7E8-2F70-43D0-AEA6-4E021E01B21D}" destId="{5ECEF367-B487-4C5A-9984-E5A8B6331557}" srcOrd="3" destOrd="0" presId="urn:microsoft.com/office/officeart/2018/2/layout/IconVerticalSolidList"/>
    <dgm:cxn modelId="{6B930DEE-0BE3-43F7-A84E-5E2FDBE46037}" type="presParOf" srcId="{6BC329E7-CFC9-4689-9500-9268094AF319}" destId="{4F4E70D7-4931-4CFC-84DC-F78B7ED45753}" srcOrd="1" destOrd="0" presId="urn:microsoft.com/office/officeart/2018/2/layout/IconVerticalSolidList"/>
    <dgm:cxn modelId="{006CB7D4-A5F0-4426-AF5D-BC18C1A694A0}" type="presParOf" srcId="{6BC329E7-CFC9-4689-9500-9268094AF319}" destId="{A72C6D5F-E9DA-47A1-ACF5-1CF0A4C62898}" srcOrd="2" destOrd="0" presId="urn:microsoft.com/office/officeart/2018/2/layout/IconVerticalSolidList"/>
    <dgm:cxn modelId="{99AB1880-E4E0-4FA8-BF99-A75ACE9A344A}" type="presParOf" srcId="{A72C6D5F-E9DA-47A1-ACF5-1CF0A4C62898}" destId="{A6E28565-5191-4255-B13C-3B981F9FFE9D}" srcOrd="0" destOrd="0" presId="urn:microsoft.com/office/officeart/2018/2/layout/IconVerticalSolidList"/>
    <dgm:cxn modelId="{14901813-971D-44E8-96AC-748BBCB8D288}" type="presParOf" srcId="{A72C6D5F-E9DA-47A1-ACF5-1CF0A4C62898}" destId="{A17B0928-7665-4BB9-95D9-8F9B30DC8F42}" srcOrd="1" destOrd="0" presId="urn:microsoft.com/office/officeart/2018/2/layout/IconVerticalSolidList"/>
    <dgm:cxn modelId="{86102512-8B3B-4D14-BACC-1FF71A24448C}" type="presParOf" srcId="{A72C6D5F-E9DA-47A1-ACF5-1CF0A4C62898}" destId="{C0789EF8-2D67-4A7B-9086-598B8BCE857B}" srcOrd="2" destOrd="0" presId="urn:microsoft.com/office/officeart/2018/2/layout/IconVerticalSolidList"/>
    <dgm:cxn modelId="{0D1ADE74-8331-492F-AC71-57E61191BA14}" type="presParOf" srcId="{A72C6D5F-E9DA-47A1-ACF5-1CF0A4C62898}" destId="{DFF875AD-8C05-4A2A-AA4E-604B5258AA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A64421-E624-4348-AF17-076926AA96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DB6BEE-FB29-4AB3-B587-F77F38976416}">
      <dgm:prSet phldr="0"/>
      <dgm:spPr/>
      <dgm:t>
        <a:bodyPr/>
        <a:lstStyle/>
        <a:p>
          <a:pPr>
            <a:lnSpc>
              <a:spcPct val="100000"/>
            </a:lnSpc>
          </a:pPr>
          <a:r>
            <a:rPr lang="en-US">
              <a:solidFill>
                <a:schemeClr val="tx1"/>
              </a:solidFill>
              <a:latin typeface="Calibri"/>
              <a:cs typeface="Calibri"/>
            </a:rPr>
            <a:t>Majority of the confirmed bookings are the ones with lesser lead time/recently made.</a:t>
          </a:r>
        </a:p>
      </dgm:t>
    </dgm:pt>
    <dgm:pt modelId="{1AB7F83D-D7F9-4B1F-A4EB-01651F282FDA}" type="parTrans" cxnId="{DFF1E238-2D49-4CAD-AAC7-A8B808EAEE2C}">
      <dgm:prSet/>
      <dgm:spPr/>
      <dgm:t>
        <a:bodyPr/>
        <a:lstStyle/>
        <a:p>
          <a:endParaRPr lang="en-US"/>
        </a:p>
      </dgm:t>
    </dgm:pt>
    <dgm:pt modelId="{F95795A8-033C-42A7-A9FA-BB7507DE9365}" type="sibTrans" cxnId="{DFF1E238-2D49-4CAD-AAC7-A8B808EAEE2C}">
      <dgm:prSet/>
      <dgm:spPr/>
      <dgm:t>
        <a:bodyPr/>
        <a:lstStyle/>
        <a:p>
          <a:endParaRPr lang="en-US"/>
        </a:p>
      </dgm:t>
    </dgm:pt>
    <dgm:pt modelId="{679A6E82-6198-47AC-824D-740B01054292}">
      <dgm:prSet phldr="0"/>
      <dgm:spPr/>
      <dgm:t>
        <a:bodyPr/>
        <a:lstStyle/>
        <a:p>
          <a:pPr rtl="0">
            <a:lnSpc>
              <a:spcPct val="100000"/>
            </a:lnSpc>
          </a:pPr>
          <a:r>
            <a:rPr lang="en-US">
              <a:latin typeface="Calibri"/>
              <a:cs typeface="Calibri"/>
            </a:rPr>
            <a:t>Market segment 1 followed by 0 have the most number of cancellations and bookings.</a:t>
          </a:r>
        </a:p>
      </dgm:t>
    </dgm:pt>
    <dgm:pt modelId="{7CD28389-6ABB-4243-8F5C-5244C29798B2}" type="parTrans" cxnId="{A414D12A-0814-4404-B0FB-95753F26E0C5}">
      <dgm:prSet/>
      <dgm:spPr/>
      <dgm:t>
        <a:bodyPr/>
        <a:lstStyle/>
        <a:p>
          <a:endParaRPr lang="en-US"/>
        </a:p>
      </dgm:t>
    </dgm:pt>
    <dgm:pt modelId="{FAFEB4D7-C396-4E93-9512-8720257096D1}" type="sibTrans" cxnId="{A414D12A-0814-4404-B0FB-95753F26E0C5}">
      <dgm:prSet/>
      <dgm:spPr/>
      <dgm:t>
        <a:bodyPr/>
        <a:lstStyle/>
        <a:p>
          <a:endParaRPr lang="en-US"/>
        </a:p>
      </dgm:t>
    </dgm:pt>
    <dgm:pt modelId="{58F6403F-8E81-4709-BB4C-424996A9B308}" type="pres">
      <dgm:prSet presAssocID="{4DA64421-E624-4348-AF17-076926AA969A}" presName="root" presStyleCnt="0">
        <dgm:presLayoutVars>
          <dgm:dir/>
          <dgm:resizeHandles val="exact"/>
        </dgm:presLayoutVars>
      </dgm:prSet>
      <dgm:spPr/>
    </dgm:pt>
    <dgm:pt modelId="{023F3FF1-0458-479D-9FB6-9B88ABAA81F1}" type="pres">
      <dgm:prSet presAssocID="{26DB6BEE-FB29-4AB3-B587-F77F38976416}" presName="compNode" presStyleCnt="0"/>
      <dgm:spPr/>
    </dgm:pt>
    <dgm:pt modelId="{64F0F223-3306-4ECD-88FD-EC4F92F9C30E}" type="pres">
      <dgm:prSet presAssocID="{26DB6BEE-FB29-4AB3-B587-F77F38976416}" presName="bgRect" presStyleLbl="bgShp" presStyleIdx="0" presStyleCnt="2"/>
      <dgm:spPr/>
    </dgm:pt>
    <dgm:pt modelId="{61D96374-4994-4A72-8397-58ED7ACBE068}" type="pres">
      <dgm:prSet presAssocID="{26DB6BEE-FB29-4AB3-B587-F77F389764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aker Phone"/>
        </a:ext>
      </dgm:extLst>
    </dgm:pt>
    <dgm:pt modelId="{A6F4DAE5-A467-4A61-B7D4-ECAAD9F10570}" type="pres">
      <dgm:prSet presAssocID="{26DB6BEE-FB29-4AB3-B587-F77F38976416}" presName="spaceRect" presStyleCnt="0"/>
      <dgm:spPr/>
    </dgm:pt>
    <dgm:pt modelId="{B697E240-F288-4A63-AFCA-0D803BB91579}" type="pres">
      <dgm:prSet presAssocID="{26DB6BEE-FB29-4AB3-B587-F77F38976416}" presName="parTx" presStyleLbl="revTx" presStyleIdx="0" presStyleCnt="2">
        <dgm:presLayoutVars>
          <dgm:chMax val="0"/>
          <dgm:chPref val="0"/>
        </dgm:presLayoutVars>
      </dgm:prSet>
      <dgm:spPr/>
    </dgm:pt>
    <dgm:pt modelId="{631D57A5-735A-43A4-B8A5-275D392A91C1}" type="pres">
      <dgm:prSet presAssocID="{F95795A8-033C-42A7-A9FA-BB7507DE9365}" presName="sibTrans" presStyleCnt="0"/>
      <dgm:spPr/>
    </dgm:pt>
    <dgm:pt modelId="{65D39372-25CB-4BE1-BC84-7766FBADB929}" type="pres">
      <dgm:prSet presAssocID="{679A6E82-6198-47AC-824D-740B01054292}" presName="compNode" presStyleCnt="0"/>
      <dgm:spPr/>
    </dgm:pt>
    <dgm:pt modelId="{3A6395D9-AC4C-487F-9D07-F952AC4F458F}" type="pres">
      <dgm:prSet presAssocID="{679A6E82-6198-47AC-824D-740B01054292}" presName="bgRect" presStyleLbl="bgShp" presStyleIdx="1" presStyleCnt="2"/>
      <dgm:spPr/>
    </dgm:pt>
    <dgm:pt modelId="{9247FA63-1CEC-4CBD-AB21-5463B94E6297}" type="pres">
      <dgm:prSet presAssocID="{679A6E82-6198-47AC-824D-740B010542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ilding"/>
        </a:ext>
      </dgm:extLst>
    </dgm:pt>
    <dgm:pt modelId="{1A4613F3-AF22-45B3-A83A-351C3CBD1EBB}" type="pres">
      <dgm:prSet presAssocID="{679A6E82-6198-47AC-824D-740B01054292}" presName="spaceRect" presStyleCnt="0"/>
      <dgm:spPr/>
    </dgm:pt>
    <dgm:pt modelId="{DFDAB2E6-F320-43BC-A701-9C21CB8C5192}" type="pres">
      <dgm:prSet presAssocID="{679A6E82-6198-47AC-824D-740B01054292}" presName="parTx" presStyleLbl="revTx" presStyleIdx="1" presStyleCnt="2">
        <dgm:presLayoutVars>
          <dgm:chMax val="0"/>
          <dgm:chPref val="0"/>
        </dgm:presLayoutVars>
      </dgm:prSet>
      <dgm:spPr/>
    </dgm:pt>
  </dgm:ptLst>
  <dgm:cxnLst>
    <dgm:cxn modelId="{56A2950E-754E-4C84-BC29-EE80B00ACE9C}" type="presOf" srcId="{679A6E82-6198-47AC-824D-740B01054292}" destId="{DFDAB2E6-F320-43BC-A701-9C21CB8C5192}" srcOrd="0" destOrd="0" presId="urn:microsoft.com/office/officeart/2018/2/layout/IconVerticalSolidList"/>
    <dgm:cxn modelId="{A414D12A-0814-4404-B0FB-95753F26E0C5}" srcId="{4DA64421-E624-4348-AF17-076926AA969A}" destId="{679A6E82-6198-47AC-824D-740B01054292}" srcOrd="1" destOrd="0" parTransId="{7CD28389-6ABB-4243-8F5C-5244C29798B2}" sibTransId="{FAFEB4D7-C396-4E93-9512-8720257096D1}"/>
    <dgm:cxn modelId="{DFF1E238-2D49-4CAD-AAC7-A8B808EAEE2C}" srcId="{4DA64421-E624-4348-AF17-076926AA969A}" destId="{26DB6BEE-FB29-4AB3-B587-F77F38976416}" srcOrd="0" destOrd="0" parTransId="{1AB7F83D-D7F9-4B1F-A4EB-01651F282FDA}" sibTransId="{F95795A8-033C-42A7-A9FA-BB7507DE9365}"/>
    <dgm:cxn modelId="{0A3E84B5-90EF-4FC8-AE78-1144DDD62582}" type="presOf" srcId="{26DB6BEE-FB29-4AB3-B587-F77F38976416}" destId="{B697E240-F288-4A63-AFCA-0D803BB91579}" srcOrd="0" destOrd="0" presId="urn:microsoft.com/office/officeart/2018/2/layout/IconVerticalSolidList"/>
    <dgm:cxn modelId="{F51402BB-D780-478B-822D-FA815300C334}" type="presOf" srcId="{4DA64421-E624-4348-AF17-076926AA969A}" destId="{58F6403F-8E81-4709-BB4C-424996A9B308}" srcOrd="0" destOrd="0" presId="urn:microsoft.com/office/officeart/2018/2/layout/IconVerticalSolidList"/>
    <dgm:cxn modelId="{FCF0559D-466B-4DF6-AE79-DB8A44C8F034}" type="presParOf" srcId="{58F6403F-8E81-4709-BB4C-424996A9B308}" destId="{023F3FF1-0458-479D-9FB6-9B88ABAA81F1}" srcOrd="0" destOrd="0" presId="urn:microsoft.com/office/officeart/2018/2/layout/IconVerticalSolidList"/>
    <dgm:cxn modelId="{378BDD26-24A5-4ED4-9BE6-47C19A624058}" type="presParOf" srcId="{023F3FF1-0458-479D-9FB6-9B88ABAA81F1}" destId="{64F0F223-3306-4ECD-88FD-EC4F92F9C30E}" srcOrd="0" destOrd="0" presId="urn:microsoft.com/office/officeart/2018/2/layout/IconVerticalSolidList"/>
    <dgm:cxn modelId="{F770968E-5595-4279-B5D4-413B9F5221F9}" type="presParOf" srcId="{023F3FF1-0458-479D-9FB6-9B88ABAA81F1}" destId="{61D96374-4994-4A72-8397-58ED7ACBE068}" srcOrd="1" destOrd="0" presId="urn:microsoft.com/office/officeart/2018/2/layout/IconVerticalSolidList"/>
    <dgm:cxn modelId="{67FA5229-6711-46CE-987C-B8AFA111EA39}" type="presParOf" srcId="{023F3FF1-0458-479D-9FB6-9B88ABAA81F1}" destId="{A6F4DAE5-A467-4A61-B7D4-ECAAD9F10570}" srcOrd="2" destOrd="0" presId="urn:microsoft.com/office/officeart/2018/2/layout/IconVerticalSolidList"/>
    <dgm:cxn modelId="{FF56EBF7-37C7-4DEB-9BF2-1F4859CFAE3E}" type="presParOf" srcId="{023F3FF1-0458-479D-9FB6-9B88ABAA81F1}" destId="{B697E240-F288-4A63-AFCA-0D803BB91579}" srcOrd="3" destOrd="0" presId="urn:microsoft.com/office/officeart/2018/2/layout/IconVerticalSolidList"/>
    <dgm:cxn modelId="{E3C189CB-E030-4D48-BD7F-BAD0D30B3580}" type="presParOf" srcId="{58F6403F-8E81-4709-BB4C-424996A9B308}" destId="{631D57A5-735A-43A4-B8A5-275D392A91C1}" srcOrd="1" destOrd="0" presId="urn:microsoft.com/office/officeart/2018/2/layout/IconVerticalSolidList"/>
    <dgm:cxn modelId="{88E76FD9-4A8E-4DDD-A30B-175D6BF84BD5}" type="presParOf" srcId="{58F6403F-8E81-4709-BB4C-424996A9B308}" destId="{65D39372-25CB-4BE1-BC84-7766FBADB929}" srcOrd="2" destOrd="0" presId="urn:microsoft.com/office/officeart/2018/2/layout/IconVerticalSolidList"/>
    <dgm:cxn modelId="{3E6D7ABD-C1CA-4068-8782-B13662901BB9}" type="presParOf" srcId="{65D39372-25CB-4BE1-BC84-7766FBADB929}" destId="{3A6395D9-AC4C-487F-9D07-F952AC4F458F}" srcOrd="0" destOrd="0" presId="urn:microsoft.com/office/officeart/2018/2/layout/IconVerticalSolidList"/>
    <dgm:cxn modelId="{11B50316-1E25-47E5-B158-5E75B49C9AC7}" type="presParOf" srcId="{65D39372-25CB-4BE1-BC84-7766FBADB929}" destId="{9247FA63-1CEC-4CBD-AB21-5463B94E6297}" srcOrd="1" destOrd="0" presId="urn:microsoft.com/office/officeart/2018/2/layout/IconVerticalSolidList"/>
    <dgm:cxn modelId="{BA1895DB-E0FC-470F-AFB9-2F453526D633}" type="presParOf" srcId="{65D39372-25CB-4BE1-BC84-7766FBADB929}" destId="{1A4613F3-AF22-45B3-A83A-351C3CBD1EBB}" srcOrd="2" destOrd="0" presId="urn:microsoft.com/office/officeart/2018/2/layout/IconVerticalSolidList"/>
    <dgm:cxn modelId="{ABD88664-E6CB-4E5B-A852-6ECD99BBBFD4}" type="presParOf" srcId="{65D39372-25CB-4BE1-BC84-7766FBADB929}" destId="{DFDAB2E6-F320-43BC-A701-9C21CB8C519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C91810-3FA2-9C4E-8E95-7D0A26227C4A}"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4B2716EE-8030-1C40-A5CC-1345D508A14B}">
      <dgm:prSet phldrT="[Text]"/>
      <dgm:spPr/>
      <dgm:t>
        <a:bodyPr/>
        <a:lstStyle/>
        <a:p>
          <a:pPr>
            <a:buFont typeface="+mj-lt"/>
            <a:buAutoNum type="arabicPeriod"/>
          </a:pPr>
          <a:r>
            <a:rPr lang="en-US" b="0" i="0">
              <a:solidFill>
                <a:srgbClr val="374151"/>
              </a:solidFill>
              <a:effectLst/>
              <a:latin typeface="Söhne"/>
            </a:rPr>
            <a:t>Logistic Regression:</a:t>
          </a:r>
          <a:endParaRPr lang="en-US"/>
        </a:p>
      </dgm:t>
    </dgm:pt>
    <dgm:pt modelId="{27EAA1C6-5DDF-0943-9EAB-535DA2D96CD5}" type="parTrans" cxnId="{AF2B3585-ECDC-9F44-A7DD-230D57944870}">
      <dgm:prSet/>
      <dgm:spPr/>
      <dgm:t>
        <a:bodyPr/>
        <a:lstStyle/>
        <a:p>
          <a:endParaRPr lang="en-US"/>
        </a:p>
      </dgm:t>
    </dgm:pt>
    <dgm:pt modelId="{FE2F572C-1C2F-D74D-BCA4-9F4532E5D99F}" type="sibTrans" cxnId="{AF2B3585-ECDC-9F44-A7DD-230D57944870}">
      <dgm:prSet/>
      <dgm:spPr/>
      <dgm:t>
        <a:bodyPr/>
        <a:lstStyle/>
        <a:p>
          <a:endParaRPr lang="en-US"/>
        </a:p>
      </dgm:t>
    </dgm:pt>
    <dgm:pt modelId="{103CE08E-D82F-6B4B-B35C-3BEBA06B2E7E}">
      <dgm:prSet/>
      <dgm:spPr/>
      <dgm:t>
        <a:bodyPr/>
        <a:lstStyle/>
        <a:p>
          <a:r>
            <a:rPr lang="en-US" b="0" i="0">
              <a:solidFill>
                <a:srgbClr val="374151"/>
              </a:solidFill>
              <a:effectLst/>
              <a:latin typeface="Söhne"/>
            </a:rPr>
            <a:t>Recall: 0.68</a:t>
          </a:r>
        </a:p>
      </dgm:t>
    </dgm:pt>
    <dgm:pt modelId="{786AB7EE-D626-0F42-82F7-E3C307F1BCBB}" type="parTrans" cxnId="{EE649E40-7541-2B49-80AB-20F834EEB707}">
      <dgm:prSet/>
      <dgm:spPr/>
      <dgm:t>
        <a:bodyPr/>
        <a:lstStyle/>
        <a:p>
          <a:endParaRPr lang="en-US"/>
        </a:p>
      </dgm:t>
    </dgm:pt>
    <dgm:pt modelId="{AB4F37CB-23F0-ED42-8AFB-F7984E3BD590}" type="sibTrans" cxnId="{EE649E40-7541-2B49-80AB-20F834EEB707}">
      <dgm:prSet/>
      <dgm:spPr/>
      <dgm:t>
        <a:bodyPr/>
        <a:lstStyle/>
        <a:p>
          <a:endParaRPr lang="en-US"/>
        </a:p>
      </dgm:t>
    </dgm:pt>
    <dgm:pt modelId="{96F89033-24B0-6E45-AEDE-FD04BA4D079D}">
      <dgm:prSet/>
      <dgm:spPr/>
      <dgm:t>
        <a:bodyPr/>
        <a:lstStyle/>
        <a:p>
          <a:r>
            <a:rPr lang="en-US" b="0" i="0">
              <a:solidFill>
                <a:srgbClr val="374151"/>
              </a:solidFill>
              <a:effectLst/>
              <a:latin typeface="Söhne"/>
            </a:rPr>
            <a:t>AUC Score: 0.81</a:t>
          </a:r>
        </a:p>
      </dgm:t>
    </dgm:pt>
    <dgm:pt modelId="{1BFA7D2E-71E7-294D-B47B-D12F17F277F1}" type="parTrans" cxnId="{5930508E-8E7C-9640-9C60-70044858A07B}">
      <dgm:prSet/>
      <dgm:spPr/>
      <dgm:t>
        <a:bodyPr/>
        <a:lstStyle/>
        <a:p>
          <a:endParaRPr lang="en-US"/>
        </a:p>
      </dgm:t>
    </dgm:pt>
    <dgm:pt modelId="{EBBBAC80-D0EE-6142-BF43-CEB092BBBEC4}" type="sibTrans" cxnId="{5930508E-8E7C-9640-9C60-70044858A07B}">
      <dgm:prSet/>
      <dgm:spPr/>
      <dgm:t>
        <a:bodyPr/>
        <a:lstStyle/>
        <a:p>
          <a:endParaRPr lang="en-US"/>
        </a:p>
      </dgm:t>
    </dgm:pt>
    <dgm:pt modelId="{32DE1641-A74F-2748-9ED8-8898086999BE}">
      <dgm:prSet/>
      <dgm:spPr/>
      <dgm:t>
        <a:bodyPr/>
        <a:lstStyle/>
        <a:p>
          <a:r>
            <a:rPr lang="en-US" b="0" i="0">
              <a:solidFill>
                <a:srgbClr val="374151"/>
              </a:solidFill>
              <a:effectLst/>
              <a:latin typeface="Söhne"/>
            </a:rPr>
            <a:t>Accuracy: 75%</a:t>
          </a:r>
        </a:p>
      </dgm:t>
    </dgm:pt>
    <dgm:pt modelId="{A2C101A9-2666-784F-AF72-B6BDCDACEE5A}" type="parTrans" cxnId="{A4A1C611-4301-4047-9A03-AAC3E1672FE5}">
      <dgm:prSet/>
      <dgm:spPr/>
      <dgm:t>
        <a:bodyPr/>
        <a:lstStyle/>
        <a:p>
          <a:endParaRPr lang="en-US"/>
        </a:p>
      </dgm:t>
    </dgm:pt>
    <dgm:pt modelId="{D78343D7-2FC6-084C-A8BF-674B8E931128}" type="sibTrans" cxnId="{A4A1C611-4301-4047-9A03-AAC3E1672FE5}">
      <dgm:prSet/>
      <dgm:spPr/>
      <dgm:t>
        <a:bodyPr/>
        <a:lstStyle/>
        <a:p>
          <a:endParaRPr lang="en-US"/>
        </a:p>
      </dgm:t>
    </dgm:pt>
    <dgm:pt modelId="{AC3542F7-A43E-A745-96FB-2F1E7112FE45}">
      <dgm:prSet/>
      <dgm:spPr/>
      <dgm:t>
        <a:bodyPr/>
        <a:lstStyle/>
        <a:p>
          <a:r>
            <a:rPr lang="en-US" b="0" i="0">
              <a:solidFill>
                <a:srgbClr val="374151"/>
              </a:solidFill>
              <a:effectLst/>
              <a:latin typeface="Söhne"/>
            </a:rPr>
            <a:t>Decision Tree:</a:t>
          </a:r>
        </a:p>
      </dgm:t>
    </dgm:pt>
    <dgm:pt modelId="{40954F56-7A8C-9043-A52A-033D49B4F60A}" type="parTrans" cxnId="{FB578988-A48B-8C47-B9F8-6331EBF93893}">
      <dgm:prSet/>
      <dgm:spPr/>
      <dgm:t>
        <a:bodyPr/>
        <a:lstStyle/>
        <a:p>
          <a:endParaRPr lang="en-US"/>
        </a:p>
      </dgm:t>
    </dgm:pt>
    <dgm:pt modelId="{0EF14AC5-9E95-F04A-A2BB-0107A7DB54BA}" type="sibTrans" cxnId="{FB578988-A48B-8C47-B9F8-6331EBF93893}">
      <dgm:prSet/>
      <dgm:spPr/>
      <dgm:t>
        <a:bodyPr/>
        <a:lstStyle/>
        <a:p>
          <a:endParaRPr lang="en-US"/>
        </a:p>
      </dgm:t>
    </dgm:pt>
    <dgm:pt modelId="{A3A15C7B-2AC1-9A42-93E8-6B1DFDE5CA4D}">
      <dgm:prSet/>
      <dgm:spPr/>
      <dgm:t>
        <a:bodyPr/>
        <a:lstStyle/>
        <a:p>
          <a:r>
            <a:rPr lang="en-US" b="0" i="0">
              <a:solidFill>
                <a:srgbClr val="374151"/>
              </a:solidFill>
              <a:effectLst/>
              <a:latin typeface="Söhne"/>
            </a:rPr>
            <a:t>Recall: 0.71</a:t>
          </a:r>
        </a:p>
      </dgm:t>
    </dgm:pt>
    <dgm:pt modelId="{F55B924B-4008-D84D-A39F-6BFE3F2B1EC7}" type="parTrans" cxnId="{488A2A80-BAE1-F749-8B75-AE5123FD9B29}">
      <dgm:prSet/>
      <dgm:spPr/>
      <dgm:t>
        <a:bodyPr/>
        <a:lstStyle/>
        <a:p>
          <a:endParaRPr lang="en-US"/>
        </a:p>
      </dgm:t>
    </dgm:pt>
    <dgm:pt modelId="{936F4287-E3B4-2F40-8817-EBD1B25AA1B4}" type="sibTrans" cxnId="{488A2A80-BAE1-F749-8B75-AE5123FD9B29}">
      <dgm:prSet/>
      <dgm:spPr/>
      <dgm:t>
        <a:bodyPr/>
        <a:lstStyle/>
        <a:p>
          <a:endParaRPr lang="en-US"/>
        </a:p>
      </dgm:t>
    </dgm:pt>
    <dgm:pt modelId="{C8FA74E4-495A-D74E-906D-F180589E3A8E}">
      <dgm:prSet/>
      <dgm:spPr/>
      <dgm:t>
        <a:bodyPr/>
        <a:lstStyle/>
        <a:p>
          <a:r>
            <a:rPr lang="en-US" b="0" i="0">
              <a:solidFill>
                <a:srgbClr val="374151"/>
              </a:solidFill>
              <a:effectLst/>
              <a:latin typeface="Söhne"/>
            </a:rPr>
            <a:t>AUC Score: 0.84</a:t>
          </a:r>
        </a:p>
      </dgm:t>
    </dgm:pt>
    <dgm:pt modelId="{10FC91B5-989B-794F-A3AC-23316FAA5808}" type="parTrans" cxnId="{525B8967-750B-C64C-98E2-E7DA1055BDEB}">
      <dgm:prSet/>
      <dgm:spPr/>
      <dgm:t>
        <a:bodyPr/>
        <a:lstStyle/>
        <a:p>
          <a:endParaRPr lang="en-US"/>
        </a:p>
      </dgm:t>
    </dgm:pt>
    <dgm:pt modelId="{06257EA4-288A-5A43-BE32-0D2BB33E0441}" type="sibTrans" cxnId="{525B8967-750B-C64C-98E2-E7DA1055BDEB}">
      <dgm:prSet/>
      <dgm:spPr/>
      <dgm:t>
        <a:bodyPr/>
        <a:lstStyle/>
        <a:p>
          <a:endParaRPr lang="en-US"/>
        </a:p>
      </dgm:t>
    </dgm:pt>
    <dgm:pt modelId="{5EB2DBE8-340B-7A4B-97D8-BB40249D3F38}">
      <dgm:prSet/>
      <dgm:spPr/>
      <dgm:t>
        <a:bodyPr/>
        <a:lstStyle/>
        <a:p>
          <a:r>
            <a:rPr lang="en-US" b="0" i="0">
              <a:solidFill>
                <a:srgbClr val="374151"/>
              </a:solidFill>
              <a:effectLst/>
              <a:latin typeface="Söhne"/>
            </a:rPr>
            <a:t>Accuracy: 78%</a:t>
          </a:r>
        </a:p>
      </dgm:t>
    </dgm:pt>
    <dgm:pt modelId="{4615064D-40F6-1840-9E6F-79BC3B6A2430}" type="parTrans" cxnId="{B21F1322-FB59-E34E-9887-789F7CE62E89}">
      <dgm:prSet/>
      <dgm:spPr/>
      <dgm:t>
        <a:bodyPr/>
        <a:lstStyle/>
        <a:p>
          <a:endParaRPr lang="en-US"/>
        </a:p>
      </dgm:t>
    </dgm:pt>
    <dgm:pt modelId="{86E45D46-FC02-154F-9C68-CCED746AD975}" type="sibTrans" cxnId="{B21F1322-FB59-E34E-9887-789F7CE62E89}">
      <dgm:prSet/>
      <dgm:spPr/>
      <dgm:t>
        <a:bodyPr/>
        <a:lstStyle/>
        <a:p>
          <a:endParaRPr lang="en-US"/>
        </a:p>
      </dgm:t>
    </dgm:pt>
    <dgm:pt modelId="{33859908-2A1B-FA4B-A53E-41437E3AA05C}">
      <dgm:prSet/>
      <dgm:spPr/>
      <dgm:t>
        <a:bodyPr/>
        <a:lstStyle/>
        <a:p>
          <a:r>
            <a:rPr lang="en-US" b="0" i="0">
              <a:solidFill>
                <a:srgbClr val="374151"/>
              </a:solidFill>
              <a:effectLst/>
              <a:latin typeface="Söhne"/>
            </a:rPr>
            <a:t>Random Forest:</a:t>
          </a:r>
        </a:p>
      </dgm:t>
    </dgm:pt>
    <dgm:pt modelId="{21984323-76CB-D742-A68B-73534FE3A660}" type="parTrans" cxnId="{D057B9B1-B744-E648-8F4C-EA338D25E3C8}">
      <dgm:prSet/>
      <dgm:spPr/>
      <dgm:t>
        <a:bodyPr/>
        <a:lstStyle/>
        <a:p>
          <a:endParaRPr lang="en-US"/>
        </a:p>
      </dgm:t>
    </dgm:pt>
    <dgm:pt modelId="{9EFB29D2-C0D9-8D4F-B2CB-0F0A579F6696}" type="sibTrans" cxnId="{D057B9B1-B744-E648-8F4C-EA338D25E3C8}">
      <dgm:prSet/>
      <dgm:spPr/>
      <dgm:t>
        <a:bodyPr/>
        <a:lstStyle/>
        <a:p>
          <a:endParaRPr lang="en-US"/>
        </a:p>
      </dgm:t>
    </dgm:pt>
    <dgm:pt modelId="{6D1D3974-8601-AE4D-811A-8891251B2222}">
      <dgm:prSet/>
      <dgm:spPr/>
      <dgm:t>
        <a:bodyPr/>
        <a:lstStyle/>
        <a:p>
          <a:r>
            <a:rPr lang="en-US" b="0" i="0">
              <a:solidFill>
                <a:srgbClr val="374151"/>
              </a:solidFill>
              <a:effectLst/>
              <a:latin typeface="Söhne"/>
            </a:rPr>
            <a:t>Recall: 0.72</a:t>
          </a:r>
        </a:p>
      </dgm:t>
    </dgm:pt>
    <dgm:pt modelId="{F4FF6AB7-5E91-E244-83DF-9A34B66F151C}" type="parTrans" cxnId="{8C17D55A-3FE6-434E-AE87-BDFED1E5BA91}">
      <dgm:prSet/>
      <dgm:spPr/>
      <dgm:t>
        <a:bodyPr/>
        <a:lstStyle/>
        <a:p>
          <a:endParaRPr lang="en-US"/>
        </a:p>
      </dgm:t>
    </dgm:pt>
    <dgm:pt modelId="{C744022C-55C5-0F43-8731-0B4251A24CC3}" type="sibTrans" cxnId="{8C17D55A-3FE6-434E-AE87-BDFED1E5BA91}">
      <dgm:prSet/>
      <dgm:spPr/>
      <dgm:t>
        <a:bodyPr/>
        <a:lstStyle/>
        <a:p>
          <a:endParaRPr lang="en-US"/>
        </a:p>
      </dgm:t>
    </dgm:pt>
    <dgm:pt modelId="{10FF53CD-F90A-8D46-8A1C-F379D93EE4B5}">
      <dgm:prSet/>
      <dgm:spPr/>
      <dgm:t>
        <a:bodyPr/>
        <a:lstStyle/>
        <a:p>
          <a:r>
            <a:rPr lang="en-US" b="0" i="0">
              <a:solidFill>
                <a:srgbClr val="374151"/>
              </a:solidFill>
              <a:effectLst/>
              <a:latin typeface="Söhne"/>
            </a:rPr>
            <a:t>AUC Score: 0.88</a:t>
          </a:r>
        </a:p>
      </dgm:t>
    </dgm:pt>
    <dgm:pt modelId="{13DBF996-53D9-8E4C-A651-0A33A308BB5D}" type="parTrans" cxnId="{7BBB7EE7-7CD9-BB4D-BDFA-FBC76E463B5B}">
      <dgm:prSet/>
      <dgm:spPr/>
      <dgm:t>
        <a:bodyPr/>
        <a:lstStyle/>
        <a:p>
          <a:endParaRPr lang="en-US"/>
        </a:p>
      </dgm:t>
    </dgm:pt>
    <dgm:pt modelId="{0E79B81C-0CE5-5645-B958-397A0E779C91}" type="sibTrans" cxnId="{7BBB7EE7-7CD9-BB4D-BDFA-FBC76E463B5B}">
      <dgm:prSet/>
      <dgm:spPr/>
      <dgm:t>
        <a:bodyPr/>
        <a:lstStyle/>
        <a:p>
          <a:endParaRPr lang="en-US"/>
        </a:p>
      </dgm:t>
    </dgm:pt>
    <dgm:pt modelId="{3C6B1E09-1379-B544-BBC5-D3EEFC2E6A42}">
      <dgm:prSet/>
      <dgm:spPr/>
      <dgm:t>
        <a:bodyPr/>
        <a:lstStyle/>
        <a:p>
          <a:r>
            <a:rPr lang="en-US" b="0" i="0">
              <a:solidFill>
                <a:srgbClr val="374151"/>
              </a:solidFill>
              <a:effectLst/>
              <a:latin typeface="Söhne"/>
            </a:rPr>
            <a:t>Accuracy: 82%</a:t>
          </a:r>
        </a:p>
      </dgm:t>
    </dgm:pt>
    <dgm:pt modelId="{A45581D2-CBED-1C45-8769-F727E9C0C21E}" type="parTrans" cxnId="{BF470694-8C3B-CB48-8CC6-6EA96B98152F}">
      <dgm:prSet/>
      <dgm:spPr/>
      <dgm:t>
        <a:bodyPr/>
        <a:lstStyle/>
        <a:p>
          <a:endParaRPr lang="en-US"/>
        </a:p>
      </dgm:t>
    </dgm:pt>
    <dgm:pt modelId="{252F80E0-030A-1140-9729-034976316D55}" type="sibTrans" cxnId="{BF470694-8C3B-CB48-8CC6-6EA96B98152F}">
      <dgm:prSet/>
      <dgm:spPr/>
      <dgm:t>
        <a:bodyPr/>
        <a:lstStyle/>
        <a:p>
          <a:endParaRPr lang="en-US"/>
        </a:p>
      </dgm:t>
    </dgm:pt>
    <dgm:pt modelId="{E2E1F461-FEB5-8148-A5B0-2E92257E578E}" type="pres">
      <dgm:prSet presAssocID="{1DC91810-3FA2-9C4E-8E95-7D0A26227C4A}" presName="Name0" presStyleCnt="0">
        <dgm:presLayoutVars>
          <dgm:chMax val="7"/>
          <dgm:dir/>
          <dgm:animLvl val="lvl"/>
          <dgm:resizeHandles val="exact"/>
        </dgm:presLayoutVars>
      </dgm:prSet>
      <dgm:spPr/>
    </dgm:pt>
    <dgm:pt modelId="{1FB3647F-99A8-EE40-B308-CF7D1E4DE354}" type="pres">
      <dgm:prSet presAssocID="{33859908-2A1B-FA4B-A53E-41437E3AA05C}" presName="circle1" presStyleLbl="node1" presStyleIdx="0" presStyleCnt="3"/>
      <dgm:spPr/>
    </dgm:pt>
    <dgm:pt modelId="{CA006A81-D041-8B4C-85C4-55BFC3398C61}" type="pres">
      <dgm:prSet presAssocID="{33859908-2A1B-FA4B-A53E-41437E3AA05C}" presName="space" presStyleCnt="0"/>
      <dgm:spPr/>
    </dgm:pt>
    <dgm:pt modelId="{0BA4319B-41F0-024C-92DA-9C63B93E7B03}" type="pres">
      <dgm:prSet presAssocID="{33859908-2A1B-FA4B-A53E-41437E3AA05C}" presName="rect1" presStyleLbl="alignAcc1" presStyleIdx="0" presStyleCnt="3"/>
      <dgm:spPr/>
    </dgm:pt>
    <dgm:pt modelId="{08E28A00-A094-0045-906B-0C4F89549797}" type="pres">
      <dgm:prSet presAssocID="{AC3542F7-A43E-A745-96FB-2F1E7112FE45}" presName="vertSpace2" presStyleLbl="node1" presStyleIdx="0" presStyleCnt="3"/>
      <dgm:spPr/>
    </dgm:pt>
    <dgm:pt modelId="{E9F0CF59-5A66-9A47-AB3F-F8AA39A32478}" type="pres">
      <dgm:prSet presAssocID="{AC3542F7-A43E-A745-96FB-2F1E7112FE45}" presName="circle2" presStyleLbl="node1" presStyleIdx="1" presStyleCnt="3"/>
      <dgm:spPr/>
    </dgm:pt>
    <dgm:pt modelId="{BA219719-D8A4-764C-B0E1-8EC9E47587BC}" type="pres">
      <dgm:prSet presAssocID="{AC3542F7-A43E-A745-96FB-2F1E7112FE45}" presName="rect2" presStyleLbl="alignAcc1" presStyleIdx="1" presStyleCnt="3"/>
      <dgm:spPr/>
    </dgm:pt>
    <dgm:pt modelId="{CDC5460A-C3EE-1D4F-8A71-B067CC46D788}" type="pres">
      <dgm:prSet presAssocID="{4B2716EE-8030-1C40-A5CC-1345D508A14B}" presName="vertSpace3" presStyleLbl="node1" presStyleIdx="1" presStyleCnt="3"/>
      <dgm:spPr/>
    </dgm:pt>
    <dgm:pt modelId="{98B45640-A61C-2247-B183-400CAC2F7C84}" type="pres">
      <dgm:prSet presAssocID="{4B2716EE-8030-1C40-A5CC-1345D508A14B}" presName="circle3" presStyleLbl="node1" presStyleIdx="2" presStyleCnt="3"/>
      <dgm:spPr/>
    </dgm:pt>
    <dgm:pt modelId="{EF460DFE-7F5A-6A4D-84C1-99839767C6D6}" type="pres">
      <dgm:prSet presAssocID="{4B2716EE-8030-1C40-A5CC-1345D508A14B}" presName="rect3" presStyleLbl="alignAcc1" presStyleIdx="2" presStyleCnt="3"/>
      <dgm:spPr/>
    </dgm:pt>
    <dgm:pt modelId="{70E3741C-CAE5-F149-B675-84672C804A69}" type="pres">
      <dgm:prSet presAssocID="{33859908-2A1B-FA4B-A53E-41437E3AA05C}" presName="rect1ParTx" presStyleLbl="alignAcc1" presStyleIdx="2" presStyleCnt="3">
        <dgm:presLayoutVars>
          <dgm:chMax val="1"/>
          <dgm:bulletEnabled val="1"/>
        </dgm:presLayoutVars>
      </dgm:prSet>
      <dgm:spPr/>
    </dgm:pt>
    <dgm:pt modelId="{4FB82D5A-447B-0D41-8E75-C6E8737E4056}" type="pres">
      <dgm:prSet presAssocID="{33859908-2A1B-FA4B-A53E-41437E3AA05C}" presName="rect1ChTx" presStyleLbl="alignAcc1" presStyleIdx="2" presStyleCnt="3">
        <dgm:presLayoutVars>
          <dgm:bulletEnabled val="1"/>
        </dgm:presLayoutVars>
      </dgm:prSet>
      <dgm:spPr/>
    </dgm:pt>
    <dgm:pt modelId="{6CFAEFBB-399A-FE4E-8098-93353F0FDBE7}" type="pres">
      <dgm:prSet presAssocID="{AC3542F7-A43E-A745-96FB-2F1E7112FE45}" presName="rect2ParTx" presStyleLbl="alignAcc1" presStyleIdx="2" presStyleCnt="3">
        <dgm:presLayoutVars>
          <dgm:chMax val="1"/>
          <dgm:bulletEnabled val="1"/>
        </dgm:presLayoutVars>
      </dgm:prSet>
      <dgm:spPr/>
    </dgm:pt>
    <dgm:pt modelId="{318F2D34-5960-9D47-A511-295715467FC0}" type="pres">
      <dgm:prSet presAssocID="{AC3542F7-A43E-A745-96FB-2F1E7112FE45}" presName="rect2ChTx" presStyleLbl="alignAcc1" presStyleIdx="2" presStyleCnt="3">
        <dgm:presLayoutVars>
          <dgm:bulletEnabled val="1"/>
        </dgm:presLayoutVars>
      </dgm:prSet>
      <dgm:spPr/>
    </dgm:pt>
    <dgm:pt modelId="{00EB37E3-A4C5-934C-8B3C-410D3D8661ED}" type="pres">
      <dgm:prSet presAssocID="{4B2716EE-8030-1C40-A5CC-1345D508A14B}" presName="rect3ParTx" presStyleLbl="alignAcc1" presStyleIdx="2" presStyleCnt="3">
        <dgm:presLayoutVars>
          <dgm:chMax val="1"/>
          <dgm:bulletEnabled val="1"/>
        </dgm:presLayoutVars>
      </dgm:prSet>
      <dgm:spPr/>
    </dgm:pt>
    <dgm:pt modelId="{B9EE27CE-B9BD-6F44-82FA-B9F4A2B9964A}" type="pres">
      <dgm:prSet presAssocID="{4B2716EE-8030-1C40-A5CC-1345D508A14B}" presName="rect3ChTx" presStyleLbl="alignAcc1" presStyleIdx="2" presStyleCnt="3">
        <dgm:presLayoutVars>
          <dgm:bulletEnabled val="1"/>
        </dgm:presLayoutVars>
      </dgm:prSet>
      <dgm:spPr/>
    </dgm:pt>
  </dgm:ptLst>
  <dgm:cxnLst>
    <dgm:cxn modelId="{D05E7B0F-DEEE-9340-B7E7-1CF3D4A8EB0C}" type="presOf" srcId="{4B2716EE-8030-1C40-A5CC-1345D508A14B}" destId="{EF460DFE-7F5A-6A4D-84C1-99839767C6D6}" srcOrd="0" destOrd="0" presId="urn:microsoft.com/office/officeart/2005/8/layout/target3"/>
    <dgm:cxn modelId="{A4A1C611-4301-4047-9A03-AAC3E1672FE5}" srcId="{4B2716EE-8030-1C40-A5CC-1345D508A14B}" destId="{32DE1641-A74F-2748-9ED8-8898086999BE}" srcOrd="2" destOrd="0" parTransId="{A2C101A9-2666-784F-AF72-B6BDCDACEE5A}" sibTransId="{D78343D7-2FC6-084C-A8BF-674B8E931128}"/>
    <dgm:cxn modelId="{B21F1322-FB59-E34E-9887-789F7CE62E89}" srcId="{AC3542F7-A43E-A745-96FB-2F1E7112FE45}" destId="{5EB2DBE8-340B-7A4B-97D8-BB40249D3F38}" srcOrd="2" destOrd="0" parTransId="{4615064D-40F6-1840-9E6F-79BC3B6A2430}" sibTransId="{86E45D46-FC02-154F-9C68-CCED746AD975}"/>
    <dgm:cxn modelId="{D7D64037-C2D4-794B-8FE6-8EB843895BCD}" type="presOf" srcId="{33859908-2A1B-FA4B-A53E-41437E3AA05C}" destId="{70E3741C-CAE5-F149-B675-84672C804A69}" srcOrd="1" destOrd="0" presId="urn:microsoft.com/office/officeart/2005/8/layout/target3"/>
    <dgm:cxn modelId="{EE649E40-7541-2B49-80AB-20F834EEB707}" srcId="{4B2716EE-8030-1C40-A5CC-1345D508A14B}" destId="{103CE08E-D82F-6B4B-B35C-3BEBA06B2E7E}" srcOrd="0" destOrd="0" parTransId="{786AB7EE-D626-0F42-82F7-E3C307F1BCBB}" sibTransId="{AB4F37CB-23F0-ED42-8AFB-F7984E3BD590}"/>
    <dgm:cxn modelId="{E9671A60-A62D-8E4E-AF5F-71B803934946}" type="presOf" srcId="{AC3542F7-A43E-A745-96FB-2F1E7112FE45}" destId="{BA219719-D8A4-764C-B0E1-8EC9E47587BC}" srcOrd="0" destOrd="0" presId="urn:microsoft.com/office/officeart/2005/8/layout/target3"/>
    <dgm:cxn modelId="{A5401065-65DF-CB4A-B7D2-F95296E0BF20}" type="presOf" srcId="{3C6B1E09-1379-B544-BBC5-D3EEFC2E6A42}" destId="{4FB82D5A-447B-0D41-8E75-C6E8737E4056}" srcOrd="0" destOrd="2" presId="urn:microsoft.com/office/officeart/2005/8/layout/target3"/>
    <dgm:cxn modelId="{B6D2D566-1576-8348-8DD8-2F0929C56945}" type="presOf" srcId="{96F89033-24B0-6E45-AEDE-FD04BA4D079D}" destId="{B9EE27CE-B9BD-6F44-82FA-B9F4A2B9964A}" srcOrd="0" destOrd="1" presId="urn:microsoft.com/office/officeart/2005/8/layout/target3"/>
    <dgm:cxn modelId="{72EBD666-B498-ED43-8820-955BF367E74D}" type="presOf" srcId="{10FF53CD-F90A-8D46-8A1C-F379D93EE4B5}" destId="{4FB82D5A-447B-0D41-8E75-C6E8737E4056}" srcOrd="0" destOrd="1" presId="urn:microsoft.com/office/officeart/2005/8/layout/target3"/>
    <dgm:cxn modelId="{525B8967-750B-C64C-98E2-E7DA1055BDEB}" srcId="{AC3542F7-A43E-A745-96FB-2F1E7112FE45}" destId="{C8FA74E4-495A-D74E-906D-F180589E3A8E}" srcOrd="1" destOrd="0" parTransId="{10FC91B5-989B-794F-A3AC-23316FAA5808}" sibTransId="{06257EA4-288A-5A43-BE32-0D2BB33E0441}"/>
    <dgm:cxn modelId="{DCAC3548-6433-4240-9939-B9F40188677D}" type="presOf" srcId="{6D1D3974-8601-AE4D-811A-8891251B2222}" destId="{4FB82D5A-447B-0D41-8E75-C6E8737E4056}" srcOrd="0" destOrd="0" presId="urn:microsoft.com/office/officeart/2005/8/layout/target3"/>
    <dgm:cxn modelId="{BA34A870-F0BF-8A43-8375-94CF8C379EEB}" type="presOf" srcId="{1DC91810-3FA2-9C4E-8E95-7D0A26227C4A}" destId="{E2E1F461-FEB5-8148-A5B0-2E92257E578E}" srcOrd="0" destOrd="0" presId="urn:microsoft.com/office/officeart/2005/8/layout/target3"/>
    <dgm:cxn modelId="{1B31AC78-6A14-1941-BB4A-7BB16E65B1A9}" type="presOf" srcId="{4B2716EE-8030-1C40-A5CC-1345D508A14B}" destId="{00EB37E3-A4C5-934C-8B3C-410D3D8661ED}" srcOrd="1" destOrd="0" presId="urn:microsoft.com/office/officeart/2005/8/layout/target3"/>
    <dgm:cxn modelId="{8C17D55A-3FE6-434E-AE87-BDFED1E5BA91}" srcId="{33859908-2A1B-FA4B-A53E-41437E3AA05C}" destId="{6D1D3974-8601-AE4D-811A-8891251B2222}" srcOrd="0" destOrd="0" parTransId="{F4FF6AB7-5E91-E244-83DF-9A34B66F151C}" sibTransId="{C744022C-55C5-0F43-8731-0B4251A24CC3}"/>
    <dgm:cxn modelId="{6944A27E-06DF-9049-8B20-1FFCEE2DB813}" type="presOf" srcId="{C8FA74E4-495A-D74E-906D-F180589E3A8E}" destId="{318F2D34-5960-9D47-A511-295715467FC0}" srcOrd="0" destOrd="1" presId="urn:microsoft.com/office/officeart/2005/8/layout/target3"/>
    <dgm:cxn modelId="{488A2A80-BAE1-F749-8B75-AE5123FD9B29}" srcId="{AC3542F7-A43E-A745-96FB-2F1E7112FE45}" destId="{A3A15C7B-2AC1-9A42-93E8-6B1DFDE5CA4D}" srcOrd="0" destOrd="0" parTransId="{F55B924B-4008-D84D-A39F-6BFE3F2B1EC7}" sibTransId="{936F4287-E3B4-2F40-8817-EBD1B25AA1B4}"/>
    <dgm:cxn modelId="{AF2B3585-ECDC-9F44-A7DD-230D57944870}" srcId="{1DC91810-3FA2-9C4E-8E95-7D0A26227C4A}" destId="{4B2716EE-8030-1C40-A5CC-1345D508A14B}" srcOrd="2" destOrd="0" parTransId="{27EAA1C6-5DDF-0943-9EAB-535DA2D96CD5}" sibTransId="{FE2F572C-1C2F-D74D-BCA4-9F4532E5D99F}"/>
    <dgm:cxn modelId="{FB578988-A48B-8C47-B9F8-6331EBF93893}" srcId="{1DC91810-3FA2-9C4E-8E95-7D0A26227C4A}" destId="{AC3542F7-A43E-A745-96FB-2F1E7112FE45}" srcOrd="1" destOrd="0" parTransId="{40954F56-7A8C-9043-A52A-033D49B4F60A}" sibTransId="{0EF14AC5-9E95-F04A-A2BB-0107A7DB54BA}"/>
    <dgm:cxn modelId="{5930508E-8E7C-9640-9C60-70044858A07B}" srcId="{4B2716EE-8030-1C40-A5CC-1345D508A14B}" destId="{96F89033-24B0-6E45-AEDE-FD04BA4D079D}" srcOrd="1" destOrd="0" parTransId="{1BFA7D2E-71E7-294D-B47B-D12F17F277F1}" sibTransId="{EBBBAC80-D0EE-6142-BF43-CEB092BBBEC4}"/>
    <dgm:cxn modelId="{BF470694-8C3B-CB48-8CC6-6EA96B98152F}" srcId="{33859908-2A1B-FA4B-A53E-41437E3AA05C}" destId="{3C6B1E09-1379-B544-BBC5-D3EEFC2E6A42}" srcOrd="2" destOrd="0" parTransId="{A45581D2-CBED-1C45-8769-F727E9C0C21E}" sibTransId="{252F80E0-030A-1140-9729-034976316D55}"/>
    <dgm:cxn modelId="{6F8ED59A-A2D2-3147-BE76-C56E25CD01A6}" type="presOf" srcId="{A3A15C7B-2AC1-9A42-93E8-6B1DFDE5CA4D}" destId="{318F2D34-5960-9D47-A511-295715467FC0}" srcOrd="0" destOrd="0" presId="urn:microsoft.com/office/officeart/2005/8/layout/target3"/>
    <dgm:cxn modelId="{FA9790A1-71D4-324F-91DB-E4776AE03DC2}" type="presOf" srcId="{5EB2DBE8-340B-7A4B-97D8-BB40249D3F38}" destId="{318F2D34-5960-9D47-A511-295715467FC0}" srcOrd="0" destOrd="2" presId="urn:microsoft.com/office/officeart/2005/8/layout/target3"/>
    <dgm:cxn modelId="{B1A824A8-8BED-034F-9BB9-7676B40BAD6E}" type="presOf" srcId="{AC3542F7-A43E-A745-96FB-2F1E7112FE45}" destId="{6CFAEFBB-399A-FE4E-8098-93353F0FDBE7}" srcOrd="1" destOrd="0" presId="urn:microsoft.com/office/officeart/2005/8/layout/target3"/>
    <dgm:cxn modelId="{2850B0B1-E03A-E445-AD0B-ED60FC50F35E}" type="presOf" srcId="{33859908-2A1B-FA4B-A53E-41437E3AA05C}" destId="{0BA4319B-41F0-024C-92DA-9C63B93E7B03}" srcOrd="0" destOrd="0" presId="urn:microsoft.com/office/officeart/2005/8/layout/target3"/>
    <dgm:cxn modelId="{D057B9B1-B744-E648-8F4C-EA338D25E3C8}" srcId="{1DC91810-3FA2-9C4E-8E95-7D0A26227C4A}" destId="{33859908-2A1B-FA4B-A53E-41437E3AA05C}" srcOrd="0" destOrd="0" parTransId="{21984323-76CB-D742-A68B-73534FE3A660}" sibTransId="{9EFB29D2-C0D9-8D4F-B2CB-0F0A579F6696}"/>
    <dgm:cxn modelId="{3B4659BF-CD9B-274F-93DD-F895A414F2BB}" type="presOf" srcId="{32DE1641-A74F-2748-9ED8-8898086999BE}" destId="{B9EE27CE-B9BD-6F44-82FA-B9F4A2B9964A}" srcOrd="0" destOrd="2" presId="urn:microsoft.com/office/officeart/2005/8/layout/target3"/>
    <dgm:cxn modelId="{4799DEC3-41AC-904E-BF99-9448F7863EC5}" type="presOf" srcId="{103CE08E-D82F-6B4B-B35C-3BEBA06B2E7E}" destId="{B9EE27CE-B9BD-6F44-82FA-B9F4A2B9964A}" srcOrd="0" destOrd="0" presId="urn:microsoft.com/office/officeart/2005/8/layout/target3"/>
    <dgm:cxn modelId="{7BBB7EE7-7CD9-BB4D-BDFA-FBC76E463B5B}" srcId="{33859908-2A1B-FA4B-A53E-41437E3AA05C}" destId="{10FF53CD-F90A-8D46-8A1C-F379D93EE4B5}" srcOrd="1" destOrd="0" parTransId="{13DBF996-53D9-8E4C-A651-0A33A308BB5D}" sibTransId="{0E79B81C-0CE5-5645-B958-397A0E779C91}"/>
    <dgm:cxn modelId="{6A6CF147-E30D-EA46-A6A7-5885F61FEB38}" type="presParOf" srcId="{E2E1F461-FEB5-8148-A5B0-2E92257E578E}" destId="{1FB3647F-99A8-EE40-B308-CF7D1E4DE354}" srcOrd="0" destOrd="0" presId="urn:microsoft.com/office/officeart/2005/8/layout/target3"/>
    <dgm:cxn modelId="{CC6A3B5C-CE65-9644-8FC9-2BF899AB6C68}" type="presParOf" srcId="{E2E1F461-FEB5-8148-A5B0-2E92257E578E}" destId="{CA006A81-D041-8B4C-85C4-55BFC3398C61}" srcOrd="1" destOrd="0" presId="urn:microsoft.com/office/officeart/2005/8/layout/target3"/>
    <dgm:cxn modelId="{1B1986A4-DD96-F04F-9D93-616D0CEEA070}" type="presParOf" srcId="{E2E1F461-FEB5-8148-A5B0-2E92257E578E}" destId="{0BA4319B-41F0-024C-92DA-9C63B93E7B03}" srcOrd="2" destOrd="0" presId="urn:microsoft.com/office/officeart/2005/8/layout/target3"/>
    <dgm:cxn modelId="{4B68E5DE-531D-6347-969E-3055AFCF17B6}" type="presParOf" srcId="{E2E1F461-FEB5-8148-A5B0-2E92257E578E}" destId="{08E28A00-A094-0045-906B-0C4F89549797}" srcOrd="3" destOrd="0" presId="urn:microsoft.com/office/officeart/2005/8/layout/target3"/>
    <dgm:cxn modelId="{F602AC69-2C7D-D845-BC59-08B5B1722F6B}" type="presParOf" srcId="{E2E1F461-FEB5-8148-A5B0-2E92257E578E}" destId="{E9F0CF59-5A66-9A47-AB3F-F8AA39A32478}" srcOrd="4" destOrd="0" presId="urn:microsoft.com/office/officeart/2005/8/layout/target3"/>
    <dgm:cxn modelId="{90C942CC-7BEE-E642-96FF-90AC1251F880}" type="presParOf" srcId="{E2E1F461-FEB5-8148-A5B0-2E92257E578E}" destId="{BA219719-D8A4-764C-B0E1-8EC9E47587BC}" srcOrd="5" destOrd="0" presId="urn:microsoft.com/office/officeart/2005/8/layout/target3"/>
    <dgm:cxn modelId="{95012C5F-ADEB-ED41-838C-58D843B0204B}" type="presParOf" srcId="{E2E1F461-FEB5-8148-A5B0-2E92257E578E}" destId="{CDC5460A-C3EE-1D4F-8A71-B067CC46D788}" srcOrd="6" destOrd="0" presId="urn:microsoft.com/office/officeart/2005/8/layout/target3"/>
    <dgm:cxn modelId="{28711326-72FF-EF40-ABA5-6D25F1170CE4}" type="presParOf" srcId="{E2E1F461-FEB5-8148-A5B0-2E92257E578E}" destId="{98B45640-A61C-2247-B183-400CAC2F7C84}" srcOrd="7" destOrd="0" presId="urn:microsoft.com/office/officeart/2005/8/layout/target3"/>
    <dgm:cxn modelId="{6897E64A-54FC-8A4A-B8A8-B20CBAD35473}" type="presParOf" srcId="{E2E1F461-FEB5-8148-A5B0-2E92257E578E}" destId="{EF460DFE-7F5A-6A4D-84C1-99839767C6D6}" srcOrd="8" destOrd="0" presId="urn:microsoft.com/office/officeart/2005/8/layout/target3"/>
    <dgm:cxn modelId="{D9074F92-5823-6C45-AE71-C82EC6228881}" type="presParOf" srcId="{E2E1F461-FEB5-8148-A5B0-2E92257E578E}" destId="{70E3741C-CAE5-F149-B675-84672C804A69}" srcOrd="9" destOrd="0" presId="urn:microsoft.com/office/officeart/2005/8/layout/target3"/>
    <dgm:cxn modelId="{86787DC7-0C92-6F43-AADC-A5E45E7BC374}" type="presParOf" srcId="{E2E1F461-FEB5-8148-A5B0-2E92257E578E}" destId="{4FB82D5A-447B-0D41-8E75-C6E8737E4056}" srcOrd="10" destOrd="0" presId="urn:microsoft.com/office/officeart/2005/8/layout/target3"/>
    <dgm:cxn modelId="{07F33A1A-E60B-3D4D-8F2F-B12F0ADCFBC4}" type="presParOf" srcId="{E2E1F461-FEB5-8148-A5B0-2E92257E578E}" destId="{6CFAEFBB-399A-FE4E-8098-93353F0FDBE7}" srcOrd="11" destOrd="0" presId="urn:microsoft.com/office/officeart/2005/8/layout/target3"/>
    <dgm:cxn modelId="{A4BBA73A-2D26-7C43-B75D-208EF5368F36}" type="presParOf" srcId="{E2E1F461-FEB5-8148-A5B0-2E92257E578E}" destId="{318F2D34-5960-9D47-A511-295715467FC0}" srcOrd="12" destOrd="0" presId="urn:microsoft.com/office/officeart/2005/8/layout/target3"/>
    <dgm:cxn modelId="{2B3C3204-A7C1-6B41-B38C-0295C67A84A9}" type="presParOf" srcId="{E2E1F461-FEB5-8148-A5B0-2E92257E578E}" destId="{00EB37E3-A4C5-934C-8B3C-410D3D8661ED}" srcOrd="13" destOrd="0" presId="urn:microsoft.com/office/officeart/2005/8/layout/target3"/>
    <dgm:cxn modelId="{AB297117-4635-1845-A7EC-AB5275BAFCE4}" type="presParOf" srcId="{E2E1F461-FEB5-8148-A5B0-2E92257E578E}" destId="{B9EE27CE-B9BD-6F44-82FA-B9F4A2B9964A}"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4BFE4-344C-4F4C-B70F-2D3A987975E9}">
      <dsp:nvSpPr>
        <dsp:cNvPr id="0" name=""/>
        <dsp:cNvSpPr/>
      </dsp:nvSpPr>
      <dsp:spPr>
        <a:xfrm>
          <a:off x="0" y="0"/>
          <a:ext cx="9799445" cy="2300589"/>
        </a:xfrm>
        <a:prstGeom prst="roundRect">
          <a:avLst>
            <a:gd name="adj" fmla="val 10000"/>
          </a:avLst>
        </a:prstGeom>
        <a:solidFill>
          <a:schemeClr val="lt1">
            <a:alpha val="90000"/>
            <a:tint val="40000"/>
            <a:hueOff val="0"/>
            <a:satOff val="0"/>
            <a:lumOff val="0"/>
            <a:alphaOff val="0"/>
          </a:schemeClr>
        </a:solidFill>
        <a:ln w="12700" cap="flat" cmpd="sng" algn="in">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223857-E095-6B49-A4B9-04955D0C980D}">
      <dsp:nvSpPr>
        <dsp:cNvPr id="0" name=""/>
        <dsp:cNvSpPr/>
      </dsp:nvSpPr>
      <dsp:spPr>
        <a:xfrm>
          <a:off x="296682" y="306745"/>
          <a:ext cx="2140949" cy="1687098"/>
        </a:xfrm>
        <a:prstGeom prst="roundRect">
          <a:avLst>
            <a:gd name="adj" fmla="val 10000"/>
          </a:avLst>
        </a:prstGeom>
        <a:solidFill>
          <a:schemeClr val="accent1">
            <a:tint val="40000"/>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783E3D-F596-DD4F-8735-2A67F542806C}">
      <dsp:nvSpPr>
        <dsp:cNvPr id="0" name=""/>
        <dsp:cNvSpPr/>
      </dsp:nvSpPr>
      <dsp:spPr>
        <a:xfrm rot="10800000">
          <a:off x="296682" y="2300589"/>
          <a:ext cx="2140949" cy="2811831"/>
        </a:xfrm>
        <a:prstGeom prst="round2SameRect">
          <a:avLst>
            <a:gd name="adj1" fmla="val 10500"/>
            <a:gd name="adj2" fmla="val 0"/>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latin typeface="TimesNewRomanPSMT"/>
            </a:rPr>
            <a:t>Of the 148 million online travel bookings in 2018, 82% occurred without any human interaction, via mobile app or website. </a:t>
          </a:r>
          <a:endParaRPr lang="en-US" sz="1500" kern="1200"/>
        </a:p>
      </dsp:txBody>
      <dsp:txXfrm rot="10800000">
        <a:off x="362524" y="2300589"/>
        <a:ext cx="2009265" cy="2745989"/>
      </dsp:txXfrm>
    </dsp:sp>
    <dsp:sp modelId="{ED72C464-C7A8-6542-B8D7-95B9F7DEA751}">
      <dsp:nvSpPr>
        <dsp:cNvPr id="0" name=""/>
        <dsp:cNvSpPr/>
      </dsp:nvSpPr>
      <dsp:spPr>
        <a:xfrm>
          <a:off x="2651725" y="306745"/>
          <a:ext cx="2140949" cy="1687098"/>
        </a:xfrm>
        <a:prstGeom prst="roundRect">
          <a:avLst>
            <a:gd name="adj" fmla="val 10000"/>
          </a:avLst>
        </a:prstGeom>
        <a:solidFill>
          <a:schemeClr val="accent1">
            <a:tint val="40000"/>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C44CC8-3D54-0042-B8F7-D984F3B24450}">
      <dsp:nvSpPr>
        <dsp:cNvPr id="0" name=""/>
        <dsp:cNvSpPr/>
      </dsp:nvSpPr>
      <dsp:spPr>
        <a:xfrm rot="10800000">
          <a:off x="2651725" y="2300589"/>
          <a:ext cx="2140949" cy="2811831"/>
        </a:xfrm>
        <a:prstGeom prst="round2SameRect">
          <a:avLst>
            <a:gd name="adj1" fmla="val 10500"/>
            <a:gd name="adj2" fmla="val 0"/>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latin typeface="TimesNewRomanPSMT"/>
            </a:rPr>
            <a:t>The current growth rate of the online travel sales market is 15.4%, and online hotel bookings are growing at 10.3%.</a:t>
          </a:r>
        </a:p>
      </dsp:txBody>
      <dsp:txXfrm rot="10800000">
        <a:off x="2717567" y="2300589"/>
        <a:ext cx="2009265" cy="2745989"/>
      </dsp:txXfrm>
    </dsp:sp>
    <dsp:sp modelId="{1DE9BDEB-642E-D948-9D1C-9E8A6BB0086E}">
      <dsp:nvSpPr>
        <dsp:cNvPr id="0" name=""/>
        <dsp:cNvSpPr/>
      </dsp:nvSpPr>
      <dsp:spPr>
        <a:xfrm>
          <a:off x="5006769" y="306745"/>
          <a:ext cx="2140949" cy="1687098"/>
        </a:xfrm>
        <a:prstGeom prst="roundRect">
          <a:avLst>
            <a:gd name="adj" fmla="val 10000"/>
          </a:avLst>
        </a:prstGeom>
        <a:solidFill>
          <a:schemeClr val="accent1">
            <a:tint val="40000"/>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7E441E-E441-2741-B4CB-BC66E9397037}">
      <dsp:nvSpPr>
        <dsp:cNvPr id="0" name=""/>
        <dsp:cNvSpPr/>
      </dsp:nvSpPr>
      <dsp:spPr>
        <a:xfrm rot="10800000">
          <a:off x="5006769" y="2300589"/>
          <a:ext cx="2140949" cy="2811831"/>
        </a:xfrm>
        <a:prstGeom prst="round2SameRect">
          <a:avLst>
            <a:gd name="adj1" fmla="val 10500"/>
            <a:gd name="adj2" fmla="val 0"/>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latin typeface="TimesNewRomanPSMT"/>
            </a:rPr>
            <a:t>According to Google , the most popular day for bookings is Monday, and Saturday is the least popular. The same survey showed that most bookings happen around 10 am, while 6 am is the quietest time for bookings.  </a:t>
          </a:r>
        </a:p>
      </dsp:txBody>
      <dsp:txXfrm rot="10800000">
        <a:off x="5072611" y="2300589"/>
        <a:ext cx="2009265" cy="2745989"/>
      </dsp:txXfrm>
    </dsp:sp>
    <dsp:sp modelId="{5DCA1011-A1A5-A046-815F-569CBFAEC3AB}">
      <dsp:nvSpPr>
        <dsp:cNvPr id="0" name=""/>
        <dsp:cNvSpPr/>
      </dsp:nvSpPr>
      <dsp:spPr>
        <a:xfrm>
          <a:off x="7361813" y="306745"/>
          <a:ext cx="2140949" cy="1687098"/>
        </a:xfrm>
        <a:prstGeom prst="roundRect">
          <a:avLst>
            <a:gd name="adj" fmla="val 10000"/>
          </a:avLst>
        </a:prstGeom>
        <a:solidFill>
          <a:schemeClr val="accent1">
            <a:tint val="40000"/>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0A3F4F-E514-CB43-A4E4-1AE7CB9A768D}">
      <dsp:nvSpPr>
        <dsp:cNvPr id="0" name=""/>
        <dsp:cNvSpPr/>
      </dsp:nvSpPr>
      <dsp:spPr>
        <a:xfrm rot="10800000">
          <a:off x="7361813" y="2300589"/>
          <a:ext cx="2140949" cy="2811831"/>
        </a:xfrm>
        <a:prstGeom prst="round2SameRect">
          <a:avLst>
            <a:gd name="adj1" fmla="val 10500"/>
            <a:gd name="adj2" fmla="val 0"/>
          </a:avLst>
        </a:prstGeom>
        <a:solidFill>
          <a:schemeClr val="lt1">
            <a:hueOff val="0"/>
            <a:satOff val="0"/>
            <a:lumOff val="0"/>
            <a:alphaOff val="0"/>
          </a:schemeClr>
        </a:solidFill>
        <a:ln w="12700"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latin typeface="TimesNewRomanPSMT"/>
            </a:rPr>
            <a:t>The online travel booking segment is one of the largest in the travel industry. The travel industry is estimated to be worth around $1.2 trillion annually, and the online booking market makes up 63% of that, or roughly $756 billion.</a:t>
          </a:r>
        </a:p>
      </dsp:txBody>
      <dsp:txXfrm rot="10800000">
        <a:off x="7427655" y="2300589"/>
        <a:ext cx="2009265" cy="2745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C59C5-5A2F-401C-B6FA-9DEA753AD316}">
      <dsp:nvSpPr>
        <dsp:cNvPr id="0" name=""/>
        <dsp:cNvSpPr/>
      </dsp:nvSpPr>
      <dsp:spPr>
        <a:xfrm>
          <a:off x="0" y="0"/>
          <a:ext cx="7109388" cy="988341"/>
        </a:xfrm>
        <a:prstGeom prst="roundRect">
          <a:avLst>
            <a:gd name="adj" fmla="val 10000"/>
          </a:avLst>
        </a:prstGeom>
        <a:solidFill>
          <a:schemeClr val="accent1">
            <a:alpha val="9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solidFill>
                <a:srgbClr val="444444"/>
              </a:solidFill>
              <a:latin typeface="Times New Roman"/>
              <a:cs typeface="Arial"/>
            </a:rPr>
            <a:t>Enhancing Customer Experience: Accurate predictions lead to personalized service and higher guest satisfaction.</a:t>
          </a:r>
        </a:p>
      </dsp:txBody>
      <dsp:txXfrm>
        <a:off x="28948" y="28948"/>
        <a:ext cx="6042889" cy="930445"/>
      </dsp:txXfrm>
    </dsp:sp>
    <dsp:sp modelId="{53F35CA5-980A-4917-BCFA-90E6F7F188AF}">
      <dsp:nvSpPr>
        <dsp:cNvPr id="0" name=""/>
        <dsp:cNvSpPr/>
      </dsp:nvSpPr>
      <dsp:spPr>
        <a:xfrm>
          <a:off x="627298" y="1153064"/>
          <a:ext cx="7109388" cy="988341"/>
        </a:xfrm>
        <a:prstGeom prst="roundRect">
          <a:avLst>
            <a:gd name="adj" fmla="val 10000"/>
          </a:avLst>
        </a:prstGeom>
        <a:solidFill>
          <a:schemeClr val="accent1">
            <a:alpha val="90000"/>
            <a:hueOff val="0"/>
            <a:satOff val="0"/>
            <a:lumOff val="0"/>
            <a:alphaOff val="-2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solidFill>
                <a:srgbClr val="444444"/>
              </a:solidFill>
              <a:latin typeface="Times New Roman"/>
              <a:cs typeface="Arial"/>
            </a:rPr>
            <a:t>Marketing and Promotions: Targeted marketing for potential non-cancellations.</a:t>
          </a:r>
        </a:p>
      </dsp:txBody>
      <dsp:txXfrm>
        <a:off x="656246" y="1182012"/>
        <a:ext cx="5781771" cy="930445"/>
      </dsp:txXfrm>
    </dsp:sp>
    <dsp:sp modelId="{489CC6BE-015E-4B9B-8745-D37F3998B43D}">
      <dsp:nvSpPr>
        <dsp:cNvPr id="0" name=""/>
        <dsp:cNvSpPr/>
      </dsp:nvSpPr>
      <dsp:spPr>
        <a:xfrm>
          <a:off x="1254597" y="2306129"/>
          <a:ext cx="7109388" cy="988341"/>
        </a:xfrm>
        <a:prstGeom prst="roundRect">
          <a:avLst>
            <a:gd name="adj" fmla="val 10000"/>
          </a:avLst>
        </a:prstGeom>
        <a:solidFill>
          <a:schemeClr val="accent1">
            <a:alpha val="90000"/>
            <a:hueOff val="0"/>
            <a:satOff val="0"/>
            <a:lumOff val="0"/>
            <a:alphaOff val="-4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0" i="0" kern="1200" dirty="0">
              <a:solidFill>
                <a:srgbClr val="444444"/>
              </a:solidFill>
              <a:latin typeface="Times New Roman"/>
              <a:cs typeface="Arial"/>
            </a:rPr>
            <a:t>Dynamic Pricing: Real-time pricing adjustments for optimal revenue or price match revenue for people who are likely to cancel.</a:t>
          </a:r>
          <a:endParaRPr lang="en-US" sz="1900" kern="1200" dirty="0">
            <a:latin typeface="Times New Roman"/>
            <a:cs typeface="Times New Roman"/>
          </a:endParaRPr>
        </a:p>
      </dsp:txBody>
      <dsp:txXfrm>
        <a:off x="1283545" y="2335077"/>
        <a:ext cx="5781771" cy="930445"/>
      </dsp:txXfrm>
    </dsp:sp>
    <dsp:sp modelId="{435771C2-087F-4B0E-82DC-EC1D048CC0B5}">
      <dsp:nvSpPr>
        <dsp:cNvPr id="0" name=""/>
        <dsp:cNvSpPr/>
      </dsp:nvSpPr>
      <dsp:spPr>
        <a:xfrm>
          <a:off x="6466966" y="749492"/>
          <a:ext cx="642421" cy="6424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611511" y="749492"/>
        <a:ext cx="353331" cy="483422"/>
      </dsp:txXfrm>
    </dsp:sp>
    <dsp:sp modelId="{1F55E832-E5B7-4CDD-B8DF-F136A1A3DAC7}">
      <dsp:nvSpPr>
        <dsp:cNvPr id="0" name=""/>
        <dsp:cNvSpPr/>
      </dsp:nvSpPr>
      <dsp:spPr>
        <a:xfrm>
          <a:off x="7094265" y="1895968"/>
          <a:ext cx="642421" cy="642421"/>
        </a:xfrm>
        <a:prstGeom prst="downArrow">
          <a:avLst>
            <a:gd name="adj1" fmla="val 55000"/>
            <a:gd name="adj2" fmla="val 45000"/>
          </a:avLst>
        </a:prstGeom>
        <a:solidFill>
          <a:schemeClr val="accent1">
            <a:alpha val="90000"/>
            <a:tint val="40000"/>
            <a:hueOff val="0"/>
            <a:satOff val="0"/>
            <a:lumOff val="0"/>
            <a:alphaOff val="-4000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238810" y="1895968"/>
        <a:ext cx="353331" cy="4834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C496D-546A-411C-9695-2D9561383C4D}">
      <dsp:nvSpPr>
        <dsp:cNvPr id="0" name=""/>
        <dsp:cNvSpPr/>
      </dsp:nvSpPr>
      <dsp:spPr>
        <a:xfrm>
          <a:off x="0" y="911194"/>
          <a:ext cx="5139446" cy="16822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5ED78-D8A5-4C48-9E1F-208EF4E22750}">
      <dsp:nvSpPr>
        <dsp:cNvPr id="0" name=""/>
        <dsp:cNvSpPr/>
      </dsp:nvSpPr>
      <dsp:spPr>
        <a:xfrm>
          <a:off x="508867" y="1289690"/>
          <a:ext cx="925212" cy="925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CEF367-B487-4C5A-9984-E5A8B6331557}">
      <dsp:nvSpPr>
        <dsp:cNvPr id="0" name=""/>
        <dsp:cNvSpPr/>
      </dsp:nvSpPr>
      <dsp:spPr>
        <a:xfrm>
          <a:off x="1942947" y="911194"/>
          <a:ext cx="3196498" cy="1682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33" tIns="178033" rIns="178033" bIns="178033"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tx1"/>
              </a:solidFill>
              <a:latin typeface="Times New Roman"/>
              <a:cs typeface="Times New Roman"/>
            </a:rPr>
            <a:t> 9911 confirmed bookings out of 13,983 bookings</a:t>
          </a:r>
        </a:p>
      </dsp:txBody>
      <dsp:txXfrm>
        <a:off x="1942947" y="911194"/>
        <a:ext cx="3196498" cy="1682205"/>
      </dsp:txXfrm>
    </dsp:sp>
    <dsp:sp modelId="{A6E28565-5191-4255-B13C-3B981F9FFE9D}">
      <dsp:nvSpPr>
        <dsp:cNvPr id="0" name=""/>
        <dsp:cNvSpPr/>
      </dsp:nvSpPr>
      <dsp:spPr>
        <a:xfrm>
          <a:off x="0" y="3013951"/>
          <a:ext cx="5139446" cy="16822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7B0928-7665-4BB9-95D9-8F9B30DC8F42}">
      <dsp:nvSpPr>
        <dsp:cNvPr id="0" name=""/>
        <dsp:cNvSpPr/>
      </dsp:nvSpPr>
      <dsp:spPr>
        <a:xfrm>
          <a:off x="508867" y="3392447"/>
          <a:ext cx="925212" cy="925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F875AD-8C05-4A2A-AA4E-604B5258AAB1}">
      <dsp:nvSpPr>
        <dsp:cNvPr id="0" name=""/>
        <dsp:cNvSpPr/>
      </dsp:nvSpPr>
      <dsp:spPr>
        <a:xfrm>
          <a:off x="1942947" y="3013951"/>
          <a:ext cx="3196498" cy="1682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33" tIns="178033" rIns="178033" bIns="178033" numCol="1" spcCol="1270" anchor="ctr" anchorCtr="0">
          <a:noAutofit/>
        </a:bodyPr>
        <a:lstStyle/>
        <a:p>
          <a:pPr marL="0" lvl="0" indent="0" algn="l" defTabSz="977900" rtl="0">
            <a:lnSpc>
              <a:spcPct val="100000"/>
            </a:lnSpc>
            <a:spcBef>
              <a:spcPct val="0"/>
            </a:spcBef>
            <a:spcAft>
              <a:spcPct val="35000"/>
            </a:spcAft>
            <a:buNone/>
          </a:pPr>
          <a:r>
            <a:rPr lang="en-US" sz="2200" kern="1200">
              <a:solidFill>
                <a:schemeClr val="tx1"/>
              </a:solidFill>
              <a:latin typeface="Times New Roman"/>
              <a:cs typeface="Times New Roman"/>
            </a:rPr>
            <a:t>The average room price for the cancelled bookings is higher than the confirmed bookings.</a:t>
          </a:r>
        </a:p>
      </dsp:txBody>
      <dsp:txXfrm>
        <a:off x="1942947" y="3013951"/>
        <a:ext cx="3196498" cy="1682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F223-3306-4ECD-88FD-EC4F92F9C30E}">
      <dsp:nvSpPr>
        <dsp:cNvPr id="0" name=""/>
        <dsp:cNvSpPr/>
      </dsp:nvSpPr>
      <dsp:spPr>
        <a:xfrm>
          <a:off x="0" y="766960"/>
          <a:ext cx="5074594" cy="14159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96374-4994-4A72-8397-58ED7ACBE068}">
      <dsp:nvSpPr>
        <dsp:cNvPr id="0" name=""/>
        <dsp:cNvSpPr/>
      </dsp:nvSpPr>
      <dsp:spPr>
        <a:xfrm>
          <a:off x="428318" y="1085544"/>
          <a:ext cx="778760" cy="778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7E240-F288-4A63-AFCA-0D803BB91579}">
      <dsp:nvSpPr>
        <dsp:cNvPr id="0" name=""/>
        <dsp:cNvSpPr/>
      </dsp:nvSpPr>
      <dsp:spPr>
        <a:xfrm>
          <a:off x="1635396" y="766960"/>
          <a:ext cx="3439198" cy="141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52" tIns="149852" rIns="149852" bIns="149852"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tx1"/>
              </a:solidFill>
              <a:latin typeface="Calibri"/>
              <a:cs typeface="Calibri"/>
            </a:rPr>
            <a:t>Majority of the confirmed bookings are the ones with lesser lead time/recently made.</a:t>
          </a:r>
        </a:p>
      </dsp:txBody>
      <dsp:txXfrm>
        <a:off x="1635396" y="766960"/>
        <a:ext cx="3439198" cy="1415928"/>
      </dsp:txXfrm>
    </dsp:sp>
    <dsp:sp modelId="{3A6395D9-AC4C-487F-9D07-F952AC4F458F}">
      <dsp:nvSpPr>
        <dsp:cNvPr id="0" name=""/>
        <dsp:cNvSpPr/>
      </dsp:nvSpPr>
      <dsp:spPr>
        <a:xfrm>
          <a:off x="0" y="2536871"/>
          <a:ext cx="5074594" cy="14159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7FA63-1CEC-4CBD-AB21-5463B94E6297}">
      <dsp:nvSpPr>
        <dsp:cNvPr id="0" name=""/>
        <dsp:cNvSpPr/>
      </dsp:nvSpPr>
      <dsp:spPr>
        <a:xfrm>
          <a:off x="428318" y="2855454"/>
          <a:ext cx="778760" cy="778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DAB2E6-F320-43BC-A701-9C21CB8C5192}">
      <dsp:nvSpPr>
        <dsp:cNvPr id="0" name=""/>
        <dsp:cNvSpPr/>
      </dsp:nvSpPr>
      <dsp:spPr>
        <a:xfrm>
          <a:off x="1635396" y="2536871"/>
          <a:ext cx="3439198" cy="141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52" tIns="149852" rIns="149852" bIns="149852" numCol="1" spcCol="1270" anchor="ctr" anchorCtr="0">
          <a:noAutofit/>
        </a:bodyPr>
        <a:lstStyle/>
        <a:p>
          <a:pPr marL="0" lvl="0" indent="0" algn="l" defTabSz="844550" rtl="0">
            <a:lnSpc>
              <a:spcPct val="100000"/>
            </a:lnSpc>
            <a:spcBef>
              <a:spcPct val="0"/>
            </a:spcBef>
            <a:spcAft>
              <a:spcPct val="35000"/>
            </a:spcAft>
            <a:buNone/>
          </a:pPr>
          <a:r>
            <a:rPr lang="en-US" sz="1900" kern="1200">
              <a:latin typeface="Calibri"/>
              <a:cs typeface="Calibri"/>
            </a:rPr>
            <a:t>Market segment 1 followed by 0 have the most number of cancellations and bookings.</a:t>
          </a:r>
        </a:p>
      </dsp:txBody>
      <dsp:txXfrm>
        <a:off x="1635396" y="2536871"/>
        <a:ext cx="3439198" cy="14159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3647F-99A8-EE40-B308-CF7D1E4DE354}">
      <dsp:nvSpPr>
        <dsp:cNvPr id="0" name=""/>
        <dsp:cNvSpPr/>
      </dsp:nvSpPr>
      <dsp:spPr>
        <a:xfrm>
          <a:off x="0" y="335646"/>
          <a:ext cx="3373901" cy="3373901"/>
        </a:xfrm>
        <a:prstGeom prst="pie">
          <a:avLst>
            <a:gd name="adj1" fmla="val 5400000"/>
            <a:gd name="adj2" fmla="val 162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A4319B-41F0-024C-92DA-9C63B93E7B03}">
      <dsp:nvSpPr>
        <dsp:cNvPr id="0" name=""/>
        <dsp:cNvSpPr/>
      </dsp:nvSpPr>
      <dsp:spPr>
        <a:xfrm>
          <a:off x="1686950" y="335646"/>
          <a:ext cx="3936218" cy="3373901"/>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solidFill>
                <a:srgbClr val="374151"/>
              </a:solidFill>
              <a:effectLst/>
              <a:latin typeface="Söhne"/>
            </a:rPr>
            <a:t>Random Forest:</a:t>
          </a:r>
        </a:p>
      </dsp:txBody>
      <dsp:txXfrm>
        <a:off x="1686950" y="335646"/>
        <a:ext cx="1968109" cy="1012172"/>
      </dsp:txXfrm>
    </dsp:sp>
    <dsp:sp modelId="{E9F0CF59-5A66-9A47-AB3F-F8AA39A32478}">
      <dsp:nvSpPr>
        <dsp:cNvPr id="0" name=""/>
        <dsp:cNvSpPr/>
      </dsp:nvSpPr>
      <dsp:spPr>
        <a:xfrm>
          <a:off x="590433" y="1347818"/>
          <a:ext cx="2193033" cy="2193033"/>
        </a:xfrm>
        <a:prstGeom prst="pie">
          <a:avLst>
            <a:gd name="adj1" fmla="val 5400000"/>
            <a:gd name="adj2" fmla="val 162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219719-D8A4-764C-B0E1-8EC9E47587BC}">
      <dsp:nvSpPr>
        <dsp:cNvPr id="0" name=""/>
        <dsp:cNvSpPr/>
      </dsp:nvSpPr>
      <dsp:spPr>
        <a:xfrm>
          <a:off x="1686950" y="1347818"/>
          <a:ext cx="3936218" cy="2193033"/>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solidFill>
                <a:srgbClr val="374151"/>
              </a:solidFill>
              <a:effectLst/>
              <a:latin typeface="Söhne"/>
            </a:rPr>
            <a:t>Decision Tree:</a:t>
          </a:r>
        </a:p>
      </dsp:txBody>
      <dsp:txXfrm>
        <a:off x="1686950" y="1347818"/>
        <a:ext cx="1968109" cy="1012169"/>
      </dsp:txXfrm>
    </dsp:sp>
    <dsp:sp modelId="{98B45640-A61C-2247-B183-400CAC2F7C84}">
      <dsp:nvSpPr>
        <dsp:cNvPr id="0" name=""/>
        <dsp:cNvSpPr/>
      </dsp:nvSpPr>
      <dsp:spPr>
        <a:xfrm>
          <a:off x="1180865" y="2359988"/>
          <a:ext cx="1012169" cy="1012169"/>
        </a:xfrm>
        <a:prstGeom prst="pie">
          <a:avLst>
            <a:gd name="adj1" fmla="val 5400000"/>
            <a:gd name="adj2" fmla="val 162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460DFE-7F5A-6A4D-84C1-99839767C6D6}">
      <dsp:nvSpPr>
        <dsp:cNvPr id="0" name=""/>
        <dsp:cNvSpPr/>
      </dsp:nvSpPr>
      <dsp:spPr>
        <a:xfrm>
          <a:off x="1686950" y="2359988"/>
          <a:ext cx="3936218" cy="1012169"/>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r>
            <a:rPr lang="en-US" sz="2800" b="0" i="0" kern="1200">
              <a:solidFill>
                <a:srgbClr val="374151"/>
              </a:solidFill>
              <a:effectLst/>
              <a:latin typeface="Söhne"/>
            </a:rPr>
            <a:t>Logistic Regression:</a:t>
          </a:r>
          <a:endParaRPr lang="en-US" sz="2800" kern="1200"/>
        </a:p>
      </dsp:txBody>
      <dsp:txXfrm>
        <a:off x="1686950" y="2359988"/>
        <a:ext cx="1968109" cy="1012169"/>
      </dsp:txXfrm>
    </dsp:sp>
    <dsp:sp modelId="{4FB82D5A-447B-0D41-8E75-C6E8737E4056}">
      <dsp:nvSpPr>
        <dsp:cNvPr id="0" name=""/>
        <dsp:cNvSpPr/>
      </dsp:nvSpPr>
      <dsp:spPr>
        <a:xfrm>
          <a:off x="3655059" y="335646"/>
          <a:ext cx="1968109" cy="1012172"/>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Recall: 0.72</a:t>
          </a:r>
        </a:p>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AUC Score: 0.88</a:t>
          </a:r>
        </a:p>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Accuracy: 82%</a:t>
          </a:r>
        </a:p>
      </dsp:txBody>
      <dsp:txXfrm>
        <a:off x="3655059" y="335646"/>
        <a:ext cx="1968109" cy="1012172"/>
      </dsp:txXfrm>
    </dsp:sp>
    <dsp:sp modelId="{318F2D34-5960-9D47-A511-295715467FC0}">
      <dsp:nvSpPr>
        <dsp:cNvPr id="0" name=""/>
        <dsp:cNvSpPr/>
      </dsp:nvSpPr>
      <dsp:spPr>
        <a:xfrm>
          <a:off x="3655059" y="1347818"/>
          <a:ext cx="1968109" cy="1012169"/>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Recall: 0.71</a:t>
          </a:r>
        </a:p>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AUC Score: 0.84</a:t>
          </a:r>
        </a:p>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Accuracy: 78%</a:t>
          </a:r>
        </a:p>
      </dsp:txBody>
      <dsp:txXfrm>
        <a:off x="3655059" y="1347818"/>
        <a:ext cx="1968109" cy="1012169"/>
      </dsp:txXfrm>
    </dsp:sp>
    <dsp:sp modelId="{B9EE27CE-B9BD-6F44-82FA-B9F4A2B9964A}">
      <dsp:nvSpPr>
        <dsp:cNvPr id="0" name=""/>
        <dsp:cNvSpPr/>
      </dsp:nvSpPr>
      <dsp:spPr>
        <a:xfrm>
          <a:off x="3655059" y="2359988"/>
          <a:ext cx="1968109" cy="1012169"/>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Recall: 0.68</a:t>
          </a:r>
        </a:p>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AUC Score: 0.81</a:t>
          </a:r>
        </a:p>
        <a:p>
          <a:pPr marL="171450" lvl="1" indent="-171450" algn="l" defTabSz="800100">
            <a:lnSpc>
              <a:spcPct val="90000"/>
            </a:lnSpc>
            <a:spcBef>
              <a:spcPct val="0"/>
            </a:spcBef>
            <a:spcAft>
              <a:spcPct val="15000"/>
            </a:spcAft>
            <a:buChar char="•"/>
          </a:pPr>
          <a:r>
            <a:rPr lang="en-US" sz="1800" b="0" i="0" kern="1200">
              <a:solidFill>
                <a:srgbClr val="374151"/>
              </a:solidFill>
              <a:effectLst/>
              <a:latin typeface="Söhne"/>
            </a:rPr>
            <a:t>Accuracy: 75%</a:t>
          </a:r>
        </a:p>
      </dsp:txBody>
      <dsp:txXfrm>
        <a:off x="3655059" y="2359988"/>
        <a:ext cx="1968109" cy="1012169"/>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10BF4-B2AD-8840-9687-086E724F78B3}"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00AA2-557B-E047-8AA5-69021FD69F99}" type="slidenum">
              <a:rPr lang="en-US" smtClean="0"/>
              <a:t>‹#›</a:t>
            </a:fld>
            <a:endParaRPr lang="en-US"/>
          </a:p>
        </p:txBody>
      </p:sp>
    </p:spTree>
    <p:extLst>
      <p:ext uri="{BB962C8B-B14F-4D97-AF65-F5344CB8AC3E}">
        <p14:creationId xmlns:p14="http://schemas.microsoft.com/office/powerpoint/2010/main" val="1739247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pp.powerbi.com/groups/me/reports/da7e6346-f533-4534-b3ac-c1c88a336cf7/ReportSection?bookmarkGuid=18320e8e-2ce0-4482-aa93-81f58cf6ac02&amp;bookmarkUsage=1&amp;ctid=5cdc5b43-d7be-4caa-8173-729e3b0a62d9&amp;portalSessionId=bc4cbd78-7f21-4cc8-9ee3-3e260df0697c&amp;fromEntryPoint=expor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pp.powerbi.com/groups/me/reports/7fa2da8c-6e1b-47c8-a5b3-aed2da7a044d/ReportSection?ctid=5cdc5b43-d7be-4caa-8173-729e3b0a62d9&amp;experience=power-b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192.168.1.120:8517/#hotel-reservation-prediction-ap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a:latin typeface="TimesNewRomanPSMT"/>
              </a:rPr>
              <a:t>It comprises various numerical features, such as the number of adults, children, weekend nights, week nights, lead time, average price per room, and categorical features like meal plan type, car parking space requirement, room type reserved, market segment designation, repeated guest and booking status.</a:t>
            </a:r>
          </a:p>
          <a:p>
            <a:r>
              <a:rPr lang="en-US">
                <a:latin typeface="TimesNewRomanPSMT"/>
              </a:rPr>
              <a:t> </a:t>
            </a:r>
          </a:p>
          <a:p>
            <a:endParaRPr lang="en-US"/>
          </a:p>
        </p:txBody>
      </p:sp>
      <p:sp>
        <p:nvSpPr>
          <p:cNvPr id="4" name="Slide Number Placeholder 3"/>
          <p:cNvSpPr>
            <a:spLocks noGrp="1"/>
          </p:cNvSpPr>
          <p:nvPr>
            <p:ph type="sldNum" sz="quarter" idx="5"/>
          </p:nvPr>
        </p:nvSpPr>
        <p:spPr/>
        <p:txBody>
          <a:bodyPr/>
          <a:lstStyle/>
          <a:p>
            <a:fld id="{52A00AA2-557B-E047-8AA5-69021FD69F99}" type="slidenum">
              <a:rPr lang="en-US" smtClean="0"/>
              <a:t>5</a:t>
            </a:fld>
            <a:endParaRPr lang="en-US"/>
          </a:p>
        </p:txBody>
      </p:sp>
    </p:spTree>
    <p:extLst>
      <p:ext uri="{BB962C8B-B14F-4D97-AF65-F5344CB8AC3E}">
        <p14:creationId xmlns:p14="http://schemas.microsoft.com/office/powerpoint/2010/main" val="224515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Bookings with 0 special requests have more cancellations</a:t>
            </a:r>
          </a:p>
          <a:p>
            <a:r>
              <a:rPr lang="en-US" err="1"/>
              <a:t>atleast</a:t>
            </a:r>
            <a:r>
              <a:rPr lang="en-US"/>
              <a:t> 1 special request cancel less</a:t>
            </a:r>
            <a:endParaRPr lang="en-US">
              <a:cs typeface="Calibri"/>
            </a:endParaRPr>
          </a:p>
          <a:p>
            <a:r>
              <a:rPr lang="en-US"/>
              <a:t> </a:t>
            </a:r>
            <a:endParaRPr lang="en-US">
              <a:cs typeface="Calibri"/>
            </a:endParaRPr>
          </a:p>
          <a:p>
            <a:r>
              <a:rPr lang="en-US"/>
              <a:t>majority bookings are between 5th to 10th month</a:t>
            </a:r>
            <a:endParaRPr lang="en-US">
              <a:cs typeface="Calibri"/>
            </a:endParaRPr>
          </a:p>
          <a:p>
            <a:r>
              <a:rPr lang="en-US"/>
              <a:t> </a:t>
            </a:r>
            <a:endParaRPr lang="en-US">
              <a:cs typeface="Calibri"/>
            </a:endParaRPr>
          </a:p>
          <a:p>
            <a:r>
              <a:rPr lang="en-US"/>
              <a:t>during which repeated guests are more and they tend to pay more price per room</a:t>
            </a:r>
            <a:endParaRPr lang="en-US">
              <a:cs typeface="Calibri"/>
            </a:endParaRPr>
          </a:p>
        </p:txBody>
      </p:sp>
      <p:sp>
        <p:nvSpPr>
          <p:cNvPr id="4" name="Slide Number Placeholder 3"/>
          <p:cNvSpPr>
            <a:spLocks noGrp="1"/>
          </p:cNvSpPr>
          <p:nvPr>
            <p:ph type="sldNum" sz="quarter" idx="5"/>
          </p:nvPr>
        </p:nvSpPr>
        <p:spPr/>
        <p:txBody>
          <a:bodyPr/>
          <a:lstStyle/>
          <a:p>
            <a:fld id="{52A00AA2-557B-E047-8AA5-69021FD69F99}" type="slidenum">
              <a:rPr lang="en-US" smtClean="0"/>
              <a:t>10</a:t>
            </a:fld>
            <a:endParaRPr lang="en-US"/>
          </a:p>
        </p:txBody>
      </p:sp>
    </p:spTree>
    <p:extLst>
      <p:ext uri="{BB962C8B-B14F-4D97-AF65-F5344CB8AC3E}">
        <p14:creationId xmlns:p14="http://schemas.microsoft.com/office/powerpoint/2010/main" val="241112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pp.powerbi.com/groups/me/reports/da7e6346-f533-4534-b3ac-c1c88a336cf7/ReportSection?bookmarkGuid=18320e8e-2ce0-4482-aa93-81f58cf6ac02&amp;bookmarkUsage=1&amp;ctid=5cdc5b43-d7be-4caa-8173-729e3b0a62d9&amp;portalSessionId=bc4cbd78-7f21-4cc8-9ee3-3e260df0697c&amp;fromEntryPoint=export</a:t>
            </a:r>
            <a:endParaRPr lang="en-US"/>
          </a:p>
          <a:p>
            <a:endParaRPr lang="en-US"/>
          </a:p>
          <a:p>
            <a:r>
              <a:rPr lang="en-US">
                <a:hlinkClick r:id="rId4"/>
              </a:rPr>
              <a:t>HotelPredictionModel - Power BI</a:t>
            </a:r>
            <a:endParaRPr lang="en-US"/>
          </a:p>
          <a:p>
            <a:r>
              <a:rPr lang="en-US"/>
              <a:t> </a:t>
            </a:r>
            <a:endParaRPr lang="en-US">
              <a:cs typeface="Calibri"/>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2A00AA2-557B-E047-8AA5-69021FD69F99}" type="slidenum">
              <a:rPr lang="en-US" smtClean="0"/>
              <a:t>11</a:t>
            </a:fld>
            <a:endParaRPr lang="en-US"/>
          </a:p>
        </p:txBody>
      </p:sp>
    </p:spTree>
    <p:extLst>
      <p:ext uri="{BB962C8B-B14F-4D97-AF65-F5344CB8AC3E}">
        <p14:creationId xmlns:p14="http://schemas.microsoft.com/office/powerpoint/2010/main" val="1237922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confusion matrix represents the performance of a model on a binary classification task (cancelled or not cancelled bookings) and consists of four components:</a:t>
            </a:r>
          </a:p>
          <a:p>
            <a:r>
              <a:rPr lang="en-US"/>
              <a:t>True Positives (TP): The number of bookings correctly predicted as cancelled.</a:t>
            </a:r>
          </a:p>
          <a:p>
            <a:r>
              <a:rPr lang="en-US"/>
              <a:t>False Positives (FP): The number of bookings predicted as cancelled but were actually not cancelled.</a:t>
            </a:r>
          </a:p>
          <a:p>
            <a:r>
              <a:rPr lang="en-US"/>
              <a:t>True Negatives (TN): The number of bookings correctly predicted as not cancelled.</a:t>
            </a:r>
          </a:p>
          <a:p>
            <a:r>
              <a:rPr lang="en-US"/>
              <a:t>False Negatives (FN): The number of bookings predicted as not cancelled but were actually cancelled.</a:t>
            </a:r>
          </a:p>
          <a:p>
            <a:r>
              <a:rPr lang="en-US"/>
              <a:t>Let's assume the confusion matrix for our example is as follows:</a:t>
            </a:r>
          </a:p>
          <a:p>
            <a:r>
              <a:rPr lang="en-US" err="1"/>
              <a:t>scssCopy</a:t>
            </a:r>
            <a:r>
              <a:rPr lang="en-US"/>
              <a:t> code</a:t>
            </a:r>
            <a:endParaRPr lang="en-US">
              <a:cs typeface="Calibri"/>
            </a:endParaRPr>
          </a:p>
          <a:p>
            <a:r>
              <a:rPr lang="en-US"/>
              <a:t>                     Predicted Not Cancelled   Predicted Cancelled
Actual Not Cancelled           60 (TN)               10 (FP)
Actual Cancelled                5 (FN)                25 (TP)
</a:t>
            </a:r>
            <a:endParaRPr lang="en-US">
              <a:cs typeface="Calibri"/>
            </a:endParaRPr>
          </a:p>
          <a:p>
            <a:r>
              <a:rPr lang="en-US"/>
              <a:t>Now, let's calculate the recall for this example:</a:t>
            </a:r>
          </a:p>
          <a:p>
            <a:r>
              <a:rPr lang="en-US"/>
              <a:t>Recall = TP / (TP + FN) = 25 / (25 + 5) = 0.83</a:t>
            </a:r>
          </a:p>
          <a:p>
            <a:r>
              <a:rPr lang="en-US"/>
              <a:t>In this example, the recall (true positive rate) is 0.83, which means the model effectively detects 83% of the actual cancelled bookings. However, it misses 5 cancelled bookings (false negatives) out of the total 30 actual cancelled bookings.</a:t>
            </a:r>
          </a:p>
          <a:p>
            <a:r>
              <a:rPr lang="en-US"/>
              <a:t>Minimizing false negatives is important in scenarios like hotel bookings, where falsely predicting a booking as not cancelled when it actually is cancelled could lead to </a:t>
            </a:r>
            <a:r>
              <a:rPr lang="en-US" err="1"/>
              <a:t>underbooking</a:t>
            </a:r>
            <a:r>
              <a:rPr lang="en-US"/>
              <a:t>, revenue loss and customer dissatisfaction. A high recall (close to 1.0) indicates that the model is effectively identifying most of the cancelled bookings, reducing the risk of false negatives and ensuring that the hotel can manage their capacity more efficiently.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2A00AA2-557B-E047-8AA5-69021FD69F99}" type="slidenum">
              <a:rPr lang="en-US" smtClean="0"/>
              <a:t>13</a:t>
            </a:fld>
            <a:endParaRPr lang="en-US"/>
          </a:p>
        </p:txBody>
      </p:sp>
    </p:spTree>
    <p:extLst>
      <p:ext uri="{BB962C8B-B14F-4D97-AF65-F5344CB8AC3E}">
        <p14:creationId xmlns:p14="http://schemas.microsoft.com/office/powerpoint/2010/main" val="1758729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Logistic </a:t>
            </a:r>
            <a:r>
              <a:rPr lang="en-US" err="1"/>
              <a:t>Regression:A</a:t>
            </a:r>
            <a:r>
              <a:rPr lang="en-US"/>
              <a:t> linear model used for binary classification, where it estimates the probability of a data point belonging to a certain class (in this case, cancelled or not cancelled).</a:t>
            </a:r>
          </a:p>
          <a:p>
            <a:pPr>
              <a:buChar char="•"/>
            </a:pPr>
            <a:r>
              <a:rPr lang="en-US"/>
              <a:t>Decision </a:t>
            </a:r>
            <a:r>
              <a:rPr lang="en-US" err="1"/>
              <a:t>Tree:A</a:t>
            </a:r>
            <a:r>
              <a:rPr lang="en-US"/>
              <a:t> tree-based model that splits data based on features to create a decision-making structure for classification.</a:t>
            </a:r>
            <a:endParaRPr lang="en-US">
              <a:cs typeface="Calibri" panose="020F0502020204030204"/>
            </a:endParaRPr>
          </a:p>
          <a:p>
            <a:pPr>
              <a:buChar char="•"/>
            </a:pPr>
            <a:r>
              <a:rPr lang="en-US"/>
              <a:t>Random Forest: An ensemble model that combines multiple decision trees to improve performance and reduce overfitting.</a:t>
            </a:r>
            <a:endParaRPr lang="en-US">
              <a:cs typeface="Calibri" panose="020F0502020204030204"/>
            </a:endParaRPr>
          </a:p>
          <a:p>
            <a:pPr marL="342900" lvl="1" indent="-342900">
              <a:buChar char="•"/>
            </a:pPr>
            <a:r>
              <a:rPr lang="en-US"/>
              <a:t>Results: Highest recall (0.72) - effectively detects most cancelled bookings, minimizing false negatives, and achieves the highest AUC score (0.88) and accuracy (82%) among the three models, providing a well-rounded performance.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2A00AA2-557B-E047-8AA5-69021FD69F99}" type="slidenum">
              <a:rPr lang="en-US" smtClean="0"/>
              <a:t>14</a:t>
            </a:fld>
            <a:endParaRPr lang="en-US"/>
          </a:p>
        </p:txBody>
      </p:sp>
    </p:spTree>
    <p:extLst>
      <p:ext uri="{BB962C8B-B14F-4D97-AF65-F5344CB8AC3E}">
        <p14:creationId xmlns:p14="http://schemas.microsoft.com/office/powerpoint/2010/main" val="42328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app · Streamlit</a:t>
            </a:r>
            <a:endParaRPr lang="en-US"/>
          </a:p>
          <a:p>
            <a:endParaRPr lang="en-US"/>
          </a:p>
        </p:txBody>
      </p:sp>
      <p:sp>
        <p:nvSpPr>
          <p:cNvPr id="4" name="Slide Number Placeholder 3"/>
          <p:cNvSpPr>
            <a:spLocks noGrp="1"/>
          </p:cNvSpPr>
          <p:nvPr>
            <p:ph type="sldNum" sz="quarter" idx="5"/>
          </p:nvPr>
        </p:nvSpPr>
        <p:spPr/>
        <p:txBody>
          <a:bodyPr/>
          <a:lstStyle/>
          <a:p>
            <a:fld id="{52A00AA2-557B-E047-8AA5-69021FD69F99}" type="slidenum">
              <a:rPr lang="en-US" smtClean="0"/>
              <a:t>17</a:t>
            </a:fld>
            <a:endParaRPr lang="en-US"/>
          </a:p>
        </p:txBody>
      </p:sp>
    </p:spTree>
    <p:extLst>
      <p:ext uri="{BB962C8B-B14F-4D97-AF65-F5344CB8AC3E}">
        <p14:creationId xmlns:p14="http://schemas.microsoft.com/office/powerpoint/2010/main" val="193873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2C2C18B-592C-E144-B8B8-389615BBCE0E}" type="datetimeFigureOut">
              <a:rPr lang="en-US" smtClean="0"/>
              <a:t>7/27/2023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5BED32A-3D74-EE4B-82D8-4BF98A3DC09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076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2C18B-592C-E144-B8B8-389615BBCE0E}"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305480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2C18B-592C-E144-B8B8-389615BBCE0E}"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63865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2C18B-592C-E144-B8B8-389615BBCE0E}"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349256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2C2C18B-592C-E144-B8B8-389615BBCE0E}" type="datetimeFigureOut">
              <a:rPr lang="en-US" smtClean="0"/>
              <a:t>7/27/2023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5BED32A-3D74-EE4B-82D8-4BF98A3DC09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59830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C2C18B-592C-E144-B8B8-389615BBCE0E}"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1364924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C2C18B-592C-E144-B8B8-389615BBCE0E}" type="datetimeFigureOut">
              <a:rPr lang="en-US" smtClean="0"/>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292937100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C2C18B-592C-E144-B8B8-389615BBCE0E}" type="datetimeFigureOut">
              <a:rPr lang="en-US" smtClean="0"/>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58923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C2C18B-592C-E144-B8B8-389615BBCE0E}" type="datetimeFigureOut">
              <a:rPr lang="en-US" smtClean="0"/>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66811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62C2C18B-592C-E144-B8B8-389615BBCE0E}" type="datetimeFigureOut">
              <a:rPr lang="en-US" smtClean="0"/>
              <a:t>7/27/2023</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5BED32A-3D74-EE4B-82D8-4BF98A3DC09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937256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62C2C18B-592C-E144-B8B8-389615BBCE0E}" type="datetimeFigureOut">
              <a:rPr lang="en-US" smtClean="0"/>
              <a:t>7/27/2023</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5BED32A-3D74-EE4B-82D8-4BF98A3DC09D}" type="slidenum">
              <a:rPr lang="en-US" smtClean="0"/>
              <a:t>‹#›</a:t>
            </a:fld>
            <a:endParaRPr lang="en-US"/>
          </a:p>
        </p:txBody>
      </p:sp>
    </p:spTree>
    <p:extLst>
      <p:ext uri="{BB962C8B-B14F-4D97-AF65-F5344CB8AC3E}">
        <p14:creationId xmlns:p14="http://schemas.microsoft.com/office/powerpoint/2010/main" val="1228240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2C2C18B-592C-E144-B8B8-389615BBCE0E}" type="datetimeFigureOut">
              <a:rPr lang="en-US" smtClean="0"/>
              <a:t>7/27/2023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5BED32A-3D74-EE4B-82D8-4BF98A3DC09D}"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9141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ngall.com/hotel-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192.168.1.120:8517/#hotel-reservation-prediction-app" TargetMode="Externa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freepngimg.com/png/19235-special-offer-png" TargetMode="External"/><Relationship Id="rId7" Type="http://schemas.openxmlformats.org/officeDocument/2006/relationships/hyperlink" Target="https://technofaq.org/posts/2018/05/how-to-build-a-hotel-booking-app-that-converts/" TargetMode="Externa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hyperlink" Target="https://pxhere.com/en/photo/871812" TargetMode="Externa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8" Type="http://schemas.openxmlformats.org/officeDocument/2006/relationships/hyperlink" Target="https://www.quoteinspector.com/images/investing/pie-chart-tracking/" TargetMode="External"/><Relationship Id="rId13"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2.jpeg"/><Relationship Id="rId12" Type="http://schemas.openxmlformats.org/officeDocument/2006/relationships/hyperlink" Target="https://amommasview.wordpress.com/tag/tellmesomethinggood/"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4.jpeg"/><Relationship Id="rId5" Type="http://schemas.openxmlformats.org/officeDocument/2006/relationships/diagramColors" Target="../diagrams/colors1.xml"/><Relationship Id="rId10" Type="http://schemas.openxmlformats.org/officeDocument/2006/relationships/hyperlink" Target="https://www.pngall.com/business-growth-chart-png/" TargetMode="External"/><Relationship Id="rId4" Type="http://schemas.openxmlformats.org/officeDocument/2006/relationships/diagramQuickStyle" Target="../diagrams/quickStyle1.xml"/><Relationship Id="rId9" Type="http://schemas.openxmlformats.org/officeDocument/2006/relationships/image" Target="../media/image3.png"/><Relationship Id="rId14" Type="http://schemas.openxmlformats.org/officeDocument/2006/relationships/hyperlink" Target="https://www.schabell.org/2015/01/how-to-fly-with-jboss-bpm-travel-agency.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pngall.com/cancel-button-png/download/34933" TargetMode="External"/><Relationship Id="rId7" Type="http://schemas.openxmlformats.org/officeDocument/2006/relationships/hyperlink" Target="https://www.pngall.com/hotel-png/"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www.flickr.com/photos/66143513@N03/25168022601"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s://pixabay.com/en/counter-sales-man-supermarket-309880/"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gauravduttakiit/reservation-cancellation-prediction?select=train__dataset.csv"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48128CE-6FF1-0D8D-8B2E-082F238BC1CF}"/>
              </a:ext>
            </a:extLst>
          </p:cNvPr>
          <p:cNvSpPr>
            <a:spLocks noGrp="1"/>
          </p:cNvSpPr>
          <p:nvPr>
            <p:ph type="subTitle" idx="1"/>
          </p:nvPr>
        </p:nvSpPr>
        <p:spPr>
          <a:xfrm>
            <a:off x="2215045" y="232052"/>
            <a:ext cx="8045373" cy="742279"/>
          </a:xfrm>
        </p:spPr>
        <p:txBody>
          <a:bodyPr/>
          <a:lstStyle/>
          <a:p>
            <a:r>
              <a:rPr lang="en-US">
                <a:solidFill>
                  <a:schemeClr val="bg1"/>
                </a:solidFill>
              </a:rPr>
              <a:t>INSY 5339 – Principles of data mining</a:t>
            </a:r>
          </a:p>
          <a:p>
            <a:endParaRPr lang="en-US">
              <a:solidFill>
                <a:schemeClr val="bg1"/>
              </a:solidFill>
            </a:endParaRPr>
          </a:p>
        </p:txBody>
      </p:sp>
      <p:sp>
        <p:nvSpPr>
          <p:cNvPr id="4" name="Subtitle 2">
            <a:extLst>
              <a:ext uri="{FF2B5EF4-FFF2-40B4-BE49-F238E27FC236}">
                <a16:creationId xmlns:a16="http://schemas.microsoft.com/office/drawing/2014/main" id="{E41CF78D-E1B7-D412-3836-8B618450AB90}"/>
              </a:ext>
            </a:extLst>
          </p:cNvPr>
          <p:cNvSpPr txBox="1">
            <a:spLocks/>
          </p:cNvSpPr>
          <p:nvPr/>
        </p:nvSpPr>
        <p:spPr>
          <a:xfrm>
            <a:off x="8927114" y="5964328"/>
            <a:ext cx="3264886" cy="742279"/>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1500">
                <a:solidFill>
                  <a:schemeClr val="bg1"/>
                </a:solidFill>
              </a:rPr>
              <a:t>Professor:</a:t>
            </a:r>
          </a:p>
          <a:p>
            <a:r>
              <a:rPr lang="en-US" sz="1500">
                <a:solidFill>
                  <a:schemeClr val="bg1"/>
                </a:solidFill>
              </a:rPr>
              <a:t>Dr. Riyaz Sikora</a:t>
            </a:r>
          </a:p>
        </p:txBody>
      </p:sp>
      <p:sp>
        <p:nvSpPr>
          <p:cNvPr id="6" name="Subtitle 2">
            <a:extLst>
              <a:ext uri="{FF2B5EF4-FFF2-40B4-BE49-F238E27FC236}">
                <a16:creationId xmlns:a16="http://schemas.microsoft.com/office/drawing/2014/main" id="{B4417A0A-4435-164B-6980-C651494F38EC}"/>
              </a:ext>
            </a:extLst>
          </p:cNvPr>
          <p:cNvSpPr txBox="1">
            <a:spLocks/>
          </p:cNvSpPr>
          <p:nvPr/>
        </p:nvSpPr>
        <p:spPr>
          <a:xfrm>
            <a:off x="582602" y="5964328"/>
            <a:ext cx="3264886" cy="742279"/>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1500">
                <a:solidFill>
                  <a:schemeClr val="bg1"/>
                </a:solidFill>
              </a:rPr>
              <a:t>Submitted by:</a:t>
            </a:r>
          </a:p>
          <a:p>
            <a:r>
              <a:rPr lang="en-US" sz="1500">
                <a:solidFill>
                  <a:schemeClr val="bg1"/>
                </a:solidFill>
              </a:rPr>
              <a:t>Group 5</a:t>
            </a:r>
          </a:p>
        </p:txBody>
      </p:sp>
      <p:sp>
        <p:nvSpPr>
          <p:cNvPr id="14" name="Subtitle 2">
            <a:extLst>
              <a:ext uri="{FF2B5EF4-FFF2-40B4-BE49-F238E27FC236}">
                <a16:creationId xmlns:a16="http://schemas.microsoft.com/office/drawing/2014/main" id="{2028A012-35B1-B542-2271-648AA38B2556}"/>
              </a:ext>
            </a:extLst>
          </p:cNvPr>
          <p:cNvSpPr txBox="1">
            <a:spLocks/>
          </p:cNvSpPr>
          <p:nvPr/>
        </p:nvSpPr>
        <p:spPr>
          <a:xfrm>
            <a:off x="3541314" y="2727110"/>
            <a:ext cx="5392833" cy="1936645"/>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3000" spc="300"/>
              <a:t>Improving hotel reservation using predictive analytics</a:t>
            </a:r>
            <a:endParaRPr lang="en-US" sz="3000"/>
          </a:p>
        </p:txBody>
      </p:sp>
      <p:pic>
        <p:nvPicPr>
          <p:cNvPr id="9" name="Picture 8">
            <a:extLst>
              <a:ext uri="{FF2B5EF4-FFF2-40B4-BE49-F238E27FC236}">
                <a16:creationId xmlns:a16="http://schemas.microsoft.com/office/drawing/2014/main" id="{EBEB9F20-E9B5-C598-4648-398FA36B16A7}"/>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5799580" y="1515403"/>
            <a:ext cx="886589" cy="839546"/>
          </a:xfrm>
          <a:prstGeom prst="rect">
            <a:avLst/>
          </a:prstGeom>
        </p:spPr>
      </p:pic>
    </p:spTree>
    <p:extLst>
      <p:ext uri="{BB962C8B-B14F-4D97-AF65-F5344CB8AC3E}">
        <p14:creationId xmlns:p14="http://schemas.microsoft.com/office/powerpoint/2010/main" val="81095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Descriptive analytics</a:t>
            </a:r>
            <a:endParaRPr lang="en-US" sz="2500"/>
          </a:p>
        </p:txBody>
      </p:sp>
      <p:graphicFrame>
        <p:nvGraphicFramePr>
          <p:cNvPr id="5" name="Diagram 5">
            <a:extLst>
              <a:ext uri="{FF2B5EF4-FFF2-40B4-BE49-F238E27FC236}">
                <a16:creationId xmlns:a16="http://schemas.microsoft.com/office/drawing/2014/main" id="{70BDE210-A970-D0FC-9BDB-45873C73261E}"/>
              </a:ext>
            </a:extLst>
          </p:cNvPr>
          <p:cNvGraphicFramePr/>
          <p:nvPr>
            <p:extLst>
              <p:ext uri="{D42A27DB-BD31-4B8C-83A1-F6EECF244321}">
                <p14:modId xmlns:p14="http://schemas.microsoft.com/office/powerpoint/2010/main" val="3725041061"/>
              </p:ext>
            </p:extLst>
          </p:nvPr>
        </p:nvGraphicFramePr>
        <p:xfrm>
          <a:off x="1359620" y="1379977"/>
          <a:ext cx="5074595" cy="471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3" name="Picture 33" descr="A graph with blue and white text&#10;&#10;Description automatically generated">
            <a:extLst>
              <a:ext uri="{FF2B5EF4-FFF2-40B4-BE49-F238E27FC236}">
                <a16:creationId xmlns:a16="http://schemas.microsoft.com/office/drawing/2014/main" id="{E25EF833-B9BE-4CC3-58A2-49B845766B35}"/>
              </a:ext>
            </a:extLst>
          </p:cNvPr>
          <p:cNvPicPr>
            <a:picLocks noChangeAspect="1"/>
          </p:cNvPicPr>
          <p:nvPr/>
        </p:nvPicPr>
        <p:blipFill>
          <a:blip r:embed="rId8"/>
          <a:stretch>
            <a:fillRect/>
          </a:stretch>
        </p:blipFill>
        <p:spPr>
          <a:xfrm>
            <a:off x="7140102" y="3740773"/>
            <a:ext cx="3797029" cy="2464987"/>
          </a:xfrm>
          <a:prstGeom prst="rect">
            <a:avLst/>
          </a:prstGeom>
        </p:spPr>
      </p:pic>
      <p:pic>
        <p:nvPicPr>
          <p:cNvPr id="509" name="Picture 509" descr="A graph of blue dots&#10;&#10;Description automatically generated">
            <a:extLst>
              <a:ext uri="{FF2B5EF4-FFF2-40B4-BE49-F238E27FC236}">
                <a16:creationId xmlns:a16="http://schemas.microsoft.com/office/drawing/2014/main" id="{18EA14D9-55BA-BB27-7951-1A98B092F9AA}"/>
              </a:ext>
            </a:extLst>
          </p:cNvPr>
          <p:cNvPicPr>
            <a:picLocks noChangeAspect="1"/>
          </p:cNvPicPr>
          <p:nvPr/>
        </p:nvPicPr>
        <p:blipFill>
          <a:blip r:embed="rId9"/>
          <a:stretch>
            <a:fillRect/>
          </a:stretch>
        </p:blipFill>
        <p:spPr>
          <a:xfrm>
            <a:off x="7140102" y="1238162"/>
            <a:ext cx="3618689" cy="2403717"/>
          </a:xfrm>
          <a:prstGeom prst="rect">
            <a:avLst/>
          </a:prstGeom>
        </p:spPr>
      </p:pic>
    </p:spTree>
    <p:extLst>
      <p:ext uri="{BB962C8B-B14F-4D97-AF65-F5344CB8AC3E}">
        <p14:creationId xmlns:p14="http://schemas.microsoft.com/office/powerpoint/2010/main" val="67336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Descriptive analytics</a:t>
            </a:r>
            <a:endParaRPr lang="en-US" sz="250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D721C8CA-B6EC-9431-064D-D92A9B8DDBA1}"/>
                  </a:ext>
                </a:extLst>
              </p:cNvPr>
              <p:cNvGraphicFramePr>
                <a:graphicFrameLocks/>
              </p:cNvGraphicFramePr>
              <p:nvPr>
                <p:extLst>
                  <p:ext uri="{D42A27DB-BD31-4B8C-83A1-F6EECF244321}">
                    <p14:modId xmlns:p14="http://schemas.microsoft.com/office/powerpoint/2010/main" val="3534085860"/>
                  </p:ext>
                </p:extLst>
              </p:nvPr>
            </p:nvGraphicFramePr>
            <p:xfrm>
              <a:off x="1056807" y="83695"/>
              <a:ext cx="10777927" cy="667811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Object 3">
                <a:extLst>
                  <a:ext uri="{FF2B5EF4-FFF2-40B4-BE49-F238E27FC236}">
                    <a16:creationId xmlns:a16="http://schemas.microsoft.com/office/drawing/2014/main" id="{D721C8CA-B6EC-9431-064D-D92A9B8DDBA1}"/>
                  </a:ext>
                </a:extLst>
              </p:cNvPr>
              <p:cNvPicPr>
                <a:picLocks noGrp="1" noRot="1" noChangeAspect="1" noMove="1" noResize="1" noEditPoints="1" noAdjustHandles="1" noChangeArrowheads="1" noChangeShapeType="1"/>
              </p:cNvPicPr>
              <p:nvPr/>
            </p:nvPicPr>
            <p:blipFill>
              <a:blip r:embed="rId4"/>
              <a:stretch>
                <a:fillRect/>
              </a:stretch>
            </p:blipFill>
            <p:spPr>
              <a:xfrm>
                <a:off x="1056807" y="83695"/>
                <a:ext cx="10777927" cy="6678118"/>
              </a:xfrm>
              <a:prstGeom prst="rect">
                <a:avLst/>
              </a:prstGeom>
            </p:spPr>
          </p:pic>
        </mc:Fallback>
      </mc:AlternateContent>
    </p:spTree>
    <p:extLst>
      <p:ext uri="{BB962C8B-B14F-4D97-AF65-F5344CB8AC3E}">
        <p14:creationId xmlns:p14="http://schemas.microsoft.com/office/powerpoint/2010/main" val="297272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Balancing data using smote </a:t>
            </a:r>
            <a:endParaRPr lang="en-US" sz="2500"/>
          </a:p>
        </p:txBody>
      </p:sp>
      <p:pic>
        <p:nvPicPr>
          <p:cNvPr id="3" name="Picture 2">
            <a:extLst>
              <a:ext uri="{FF2B5EF4-FFF2-40B4-BE49-F238E27FC236}">
                <a16:creationId xmlns:a16="http://schemas.microsoft.com/office/drawing/2014/main" id="{5EE9D62F-BF5A-41D1-B0DF-7BACC3C3EA8A}"/>
              </a:ext>
            </a:extLst>
          </p:cNvPr>
          <p:cNvPicPr>
            <a:picLocks noChangeAspect="1"/>
          </p:cNvPicPr>
          <p:nvPr/>
        </p:nvPicPr>
        <p:blipFill>
          <a:blip r:embed="rId2"/>
          <a:stretch>
            <a:fillRect/>
          </a:stretch>
        </p:blipFill>
        <p:spPr>
          <a:xfrm>
            <a:off x="7969074" y="1549373"/>
            <a:ext cx="3579333" cy="1049438"/>
          </a:xfrm>
          <a:prstGeom prst="rect">
            <a:avLst/>
          </a:prstGeom>
        </p:spPr>
      </p:pic>
      <p:sp>
        <p:nvSpPr>
          <p:cNvPr id="5" name="Content Placeholder 2">
            <a:extLst>
              <a:ext uri="{FF2B5EF4-FFF2-40B4-BE49-F238E27FC236}">
                <a16:creationId xmlns:a16="http://schemas.microsoft.com/office/drawing/2014/main" id="{71BD42EA-A8C4-2B34-CB1F-9FE97EB3C7FE}"/>
              </a:ext>
            </a:extLst>
          </p:cNvPr>
          <p:cNvSpPr txBox="1">
            <a:spLocks/>
          </p:cNvSpPr>
          <p:nvPr/>
        </p:nvSpPr>
        <p:spPr>
          <a:xfrm>
            <a:off x="874591" y="1549373"/>
            <a:ext cx="7139282" cy="3759253"/>
          </a:xfrm>
          <a:prstGeom prst="rect">
            <a:avLst/>
          </a:prstGeom>
        </p:spPr>
        <p:txBody>
          <a:bodyPr>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sz="1800">
                <a:solidFill>
                  <a:schemeClr val="tx1"/>
                </a:solidFill>
                <a:latin typeface="Times New Roman" panose="02020603050405020304" pitchFamily="18" charset="0"/>
                <a:cs typeface="Times New Roman" panose="02020603050405020304" pitchFamily="18" charset="0"/>
              </a:rPr>
              <a:t>Handled imbalanced data using </a:t>
            </a:r>
            <a:r>
              <a:rPr lang="en-US" sz="1800" b="1">
                <a:solidFill>
                  <a:schemeClr val="tx1"/>
                </a:solidFill>
                <a:latin typeface="Times New Roman" panose="02020603050405020304" pitchFamily="18" charset="0"/>
                <a:cs typeface="Times New Roman" panose="02020603050405020304" pitchFamily="18" charset="0"/>
              </a:rPr>
              <a:t>SMOTE (Synthetic Minority Over-sampling Technique)</a:t>
            </a:r>
            <a:r>
              <a:rPr lang="en-US" sz="1800">
                <a:solidFill>
                  <a:schemeClr val="tx1"/>
                </a:solidFill>
                <a:latin typeface="Times New Roman" panose="02020603050405020304" pitchFamily="18" charset="0"/>
                <a:cs typeface="Times New Roman" panose="02020603050405020304" pitchFamily="18" charset="0"/>
              </a:rPr>
              <a:t> with the provided data:</a:t>
            </a:r>
          </a:p>
          <a:p>
            <a:r>
              <a:rPr lang="en-US" sz="1800">
                <a:solidFill>
                  <a:schemeClr val="tx1"/>
                </a:solidFill>
                <a:latin typeface="Times New Roman" panose="02020603050405020304" pitchFamily="18" charset="0"/>
                <a:cs typeface="Times New Roman" panose="02020603050405020304" pitchFamily="18" charset="0"/>
              </a:rPr>
              <a:t>The original dataset has 9,911 entries with </a:t>
            </a:r>
            <a:r>
              <a:rPr lang="en-US" sz="1800" err="1">
                <a:solidFill>
                  <a:schemeClr val="tx1"/>
                </a:solidFill>
                <a:latin typeface="Times New Roman" panose="02020603050405020304" pitchFamily="18" charset="0"/>
                <a:cs typeface="Times New Roman" panose="02020603050405020304" pitchFamily="18" charset="0"/>
              </a:rPr>
              <a:t>booking_status</a:t>
            </a:r>
            <a:r>
              <a:rPr lang="en-US" sz="1800">
                <a:solidFill>
                  <a:schemeClr val="tx1"/>
                </a:solidFill>
                <a:latin typeface="Times New Roman" panose="02020603050405020304" pitchFamily="18" charset="0"/>
                <a:cs typeface="Times New Roman" panose="02020603050405020304" pitchFamily="18" charset="0"/>
              </a:rPr>
              <a:t> = 0 (not canceled) and 4,072 entries with </a:t>
            </a:r>
            <a:r>
              <a:rPr lang="en-US" sz="1800" err="1">
                <a:solidFill>
                  <a:schemeClr val="tx1"/>
                </a:solidFill>
                <a:latin typeface="Times New Roman" panose="02020603050405020304" pitchFamily="18" charset="0"/>
                <a:cs typeface="Times New Roman" panose="02020603050405020304" pitchFamily="18" charset="0"/>
              </a:rPr>
              <a:t>booking_status</a:t>
            </a:r>
            <a:r>
              <a:rPr lang="en-US" sz="1800">
                <a:solidFill>
                  <a:schemeClr val="tx1"/>
                </a:solidFill>
                <a:latin typeface="Times New Roman" panose="02020603050405020304" pitchFamily="18" charset="0"/>
                <a:cs typeface="Times New Roman" panose="02020603050405020304" pitchFamily="18" charset="0"/>
              </a:rPr>
              <a:t> = 1 (canceled), indicating class imbalance.</a:t>
            </a:r>
          </a:p>
          <a:p>
            <a:r>
              <a:rPr lang="en-US" sz="1800">
                <a:solidFill>
                  <a:schemeClr val="tx1"/>
                </a:solidFill>
                <a:latin typeface="Times New Roman" panose="02020603050405020304" pitchFamily="18" charset="0"/>
                <a:cs typeface="Times New Roman" panose="02020603050405020304" pitchFamily="18" charset="0"/>
              </a:rPr>
              <a:t>After applying SMOTE on training dataset (80% of total dataset), the dataset is balanced, for both </a:t>
            </a:r>
            <a:r>
              <a:rPr lang="en-US" sz="1800" err="1">
                <a:solidFill>
                  <a:schemeClr val="tx1"/>
                </a:solidFill>
                <a:latin typeface="Times New Roman" panose="02020603050405020304" pitchFamily="18" charset="0"/>
                <a:cs typeface="Times New Roman" panose="02020603050405020304" pitchFamily="18" charset="0"/>
              </a:rPr>
              <a:t>booking_status</a:t>
            </a:r>
            <a:r>
              <a:rPr lang="en-US" sz="1800">
                <a:solidFill>
                  <a:schemeClr val="tx1"/>
                </a:solidFill>
                <a:latin typeface="Times New Roman" panose="02020603050405020304" pitchFamily="18" charset="0"/>
                <a:cs typeface="Times New Roman" panose="02020603050405020304" pitchFamily="18" charset="0"/>
              </a:rPr>
              <a:t> = 0 and </a:t>
            </a:r>
            <a:r>
              <a:rPr lang="en-US" sz="1800" err="1">
                <a:solidFill>
                  <a:schemeClr val="tx1"/>
                </a:solidFill>
                <a:latin typeface="Times New Roman" panose="02020603050405020304" pitchFamily="18" charset="0"/>
                <a:cs typeface="Times New Roman" panose="02020603050405020304" pitchFamily="18" charset="0"/>
              </a:rPr>
              <a:t>booking_status</a:t>
            </a:r>
            <a:r>
              <a:rPr lang="en-US" sz="1800">
                <a:solidFill>
                  <a:schemeClr val="tx1"/>
                </a:solidFill>
                <a:latin typeface="Times New Roman" panose="02020603050405020304" pitchFamily="18" charset="0"/>
                <a:cs typeface="Times New Roman" panose="02020603050405020304" pitchFamily="18" charset="0"/>
              </a:rPr>
              <a:t> = 1.</a:t>
            </a:r>
          </a:p>
          <a:p>
            <a:r>
              <a:rPr lang="en-US" sz="1800">
                <a:solidFill>
                  <a:schemeClr val="tx1"/>
                </a:solidFill>
                <a:latin typeface="Times New Roman" panose="02020603050405020304" pitchFamily="18" charset="0"/>
                <a:cs typeface="Times New Roman" panose="02020603050405020304" pitchFamily="18" charset="0"/>
              </a:rPr>
              <a:t>SMOTE generates synthetic samples of the minority class (</a:t>
            </a:r>
            <a:r>
              <a:rPr lang="en-US" sz="1800" err="1">
                <a:solidFill>
                  <a:schemeClr val="tx1"/>
                </a:solidFill>
                <a:latin typeface="Times New Roman" panose="02020603050405020304" pitchFamily="18" charset="0"/>
                <a:cs typeface="Times New Roman" panose="02020603050405020304" pitchFamily="18" charset="0"/>
              </a:rPr>
              <a:t>booking_status</a:t>
            </a:r>
            <a:r>
              <a:rPr lang="en-US" sz="1800">
                <a:solidFill>
                  <a:schemeClr val="tx1"/>
                </a:solidFill>
                <a:latin typeface="Times New Roman" panose="02020603050405020304" pitchFamily="18" charset="0"/>
                <a:cs typeface="Times New Roman" panose="02020603050405020304" pitchFamily="18" charset="0"/>
              </a:rPr>
              <a:t> = 1) to match the majority class (</a:t>
            </a:r>
            <a:r>
              <a:rPr lang="en-US" sz="1800" err="1">
                <a:solidFill>
                  <a:schemeClr val="tx1"/>
                </a:solidFill>
                <a:latin typeface="Times New Roman" panose="02020603050405020304" pitchFamily="18" charset="0"/>
                <a:cs typeface="Times New Roman" panose="02020603050405020304" pitchFamily="18" charset="0"/>
              </a:rPr>
              <a:t>booking_status</a:t>
            </a:r>
            <a:r>
              <a:rPr lang="en-US" sz="1800">
                <a:solidFill>
                  <a:schemeClr val="tx1"/>
                </a:solidFill>
                <a:latin typeface="Times New Roman" panose="02020603050405020304" pitchFamily="18" charset="0"/>
                <a:cs typeface="Times New Roman" panose="02020603050405020304" pitchFamily="18" charset="0"/>
              </a:rPr>
              <a:t> = 0), effectively increasing the number of canceled bookings to address the imbalance.</a:t>
            </a:r>
          </a:p>
          <a:p>
            <a:r>
              <a:rPr lang="en-US" sz="1800">
                <a:solidFill>
                  <a:schemeClr val="tx1"/>
                </a:solidFill>
                <a:latin typeface="Times New Roman" panose="02020603050405020304" pitchFamily="18" charset="0"/>
                <a:cs typeface="Times New Roman" panose="02020603050405020304" pitchFamily="18" charset="0"/>
              </a:rPr>
              <a:t>The balanced dataset allows for more robust machine learning model training by preventing bias towards the majority class and improving the model's ability to predict both classes accurately.</a:t>
            </a:r>
          </a:p>
          <a:p>
            <a:pPr>
              <a:buClr>
                <a:srgbClr val="FFE953"/>
              </a:buClr>
            </a:pPr>
            <a:endParaRPr lang="en-US" sz="180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D79394D-F8D3-6DDE-BC79-F62403938756}"/>
              </a:ext>
            </a:extLst>
          </p:cNvPr>
          <p:cNvPicPr>
            <a:picLocks noChangeAspect="1"/>
          </p:cNvPicPr>
          <p:nvPr/>
        </p:nvPicPr>
        <p:blipFill>
          <a:blip r:embed="rId3"/>
          <a:stretch>
            <a:fillRect/>
          </a:stretch>
        </p:blipFill>
        <p:spPr>
          <a:xfrm>
            <a:off x="8013873" y="4163185"/>
            <a:ext cx="3117335" cy="764442"/>
          </a:xfrm>
          <a:prstGeom prst="rect">
            <a:avLst/>
          </a:prstGeom>
        </p:spPr>
      </p:pic>
      <p:sp>
        <p:nvSpPr>
          <p:cNvPr id="7" name="TextBox 6">
            <a:extLst>
              <a:ext uri="{FF2B5EF4-FFF2-40B4-BE49-F238E27FC236}">
                <a16:creationId xmlns:a16="http://schemas.microsoft.com/office/drawing/2014/main" id="{675D7390-0B74-E500-9582-E701E729AAD4}"/>
              </a:ext>
            </a:extLst>
          </p:cNvPr>
          <p:cNvSpPr txBox="1"/>
          <p:nvPr/>
        </p:nvSpPr>
        <p:spPr>
          <a:xfrm>
            <a:off x="8963955" y="2717032"/>
            <a:ext cx="1172372" cy="276999"/>
          </a:xfrm>
          <a:prstGeom prst="rect">
            <a:avLst/>
          </a:prstGeom>
          <a:noFill/>
        </p:spPr>
        <p:txBody>
          <a:bodyPr wrap="none" rtlCol="0">
            <a:spAutoFit/>
          </a:bodyPr>
          <a:lstStyle/>
          <a:p>
            <a:r>
              <a:rPr lang="en-US" sz="1200"/>
              <a:t>Before sampling</a:t>
            </a:r>
          </a:p>
        </p:txBody>
      </p:sp>
      <p:sp>
        <p:nvSpPr>
          <p:cNvPr id="8" name="TextBox 7">
            <a:extLst>
              <a:ext uri="{FF2B5EF4-FFF2-40B4-BE49-F238E27FC236}">
                <a16:creationId xmlns:a16="http://schemas.microsoft.com/office/drawing/2014/main" id="{BBEF22B8-E788-868B-0CC8-C7B9CEBDCC22}"/>
              </a:ext>
            </a:extLst>
          </p:cNvPr>
          <p:cNvSpPr txBox="1"/>
          <p:nvPr/>
        </p:nvSpPr>
        <p:spPr>
          <a:xfrm>
            <a:off x="8986354" y="5031627"/>
            <a:ext cx="1085554" cy="276999"/>
          </a:xfrm>
          <a:prstGeom prst="rect">
            <a:avLst/>
          </a:prstGeom>
          <a:noFill/>
        </p:spPr>
        <p:txBody>
          <a:bodyPr wrap="none" rtlCol="0">
            <a:spAutoFit/>
          </a:bodyPr>
          <a:lstStyle/>
          <a:p>
            <a:r>
              <a:rPr lang="en-US" sz="1200"/>
              <a:t>After sampling</a:t>
            </a:r>
          </a:p>
        </p:txBody>
      </p:sp>
    </p:spTree>
    <p:extLst>
      <p:ext uri="{BB962C8B-B14F-4D97-AF65-F5344CB8AC3E}">
        <p14:creationId xmlns:p14="http://schemas.microsoft.com/office/powerpoint/2010/main" val="275633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Aim to minimize false negatives</a:t>
            </a:r>
            <a:endParaRPr lang="en-US" sz="2500"/>
          </a:p>
        </p:txBody>
      </p:sp>
      <p:sp>
        <p:nvSpPr>
          <p:cNvPr id="14" name="TextBox 13">
            <a:extLst>
              <a:ext uri="{FF2B5EF4-FFF2-40B4-BE49-F238E27FC236}">
                <a16:creationId xmlns:a16="http://schemas.microsoft.com/office/drawing/2014/main" id="{EBE236BE-4C0D-9C14-3627-F1481CD1976E}"/>
              </a:ext>
            </a:extLst>
          </p:cNvPr>
          <p:cNvSpPr txBox="1"/>
          <p:nvPr/>
        </p:nvSpPr>
        <p:spPr>
          <a:xfrm>
            <a:off x="1379971" y="4475760"/>
            <a:ext cx="9812216" cy="1200329"/>
          </a:xfrm>
          <a:prstGeom prst="rect">
            <a:avLst/>
          </a:prstGeom>
          <a:noFill/>
        </p:spPr>
        <p:txBody>
          <a:bodyPr wrap="square">
            <a:spAutoFit/>
          </a:bodyPr>
          <a:lstStyle/>
          <a:p>
            <a:pPr algn="just"/>
            <a:r>
              <a:rPr lang="en-US" b="0" i="0">
                <a:solidFill>
                  <a:srgbClr val="374151"/>
                </a:solidFill>
                <a:effectLst/>
                <a:latin typeface="Söhne"/>
              </a:rPr>
              <a:t>By reducing False Negatives, the hotel can allocate resources more efficiently, preventing overbooking and optimizing staff scheduling based on actual booking demands. This leads to cost savings and increased operational efficiency.</a:t>
            </a:r>
          </a:p>
          <a:p>
            <a:pPr algn="l"/>
            <a:endParaRPr lang="en-US">
              <a:solidFill>
                <a:srgbClr val="374151"/>
              </a:solidFill>
              <a:latin typeface="Söhne"/>
            </a:endParaRPr>
          </a:p>
        </p:txBody>
      </p:sp>
      <p:graphicFrame>
        <p:nvGraphicFramePr>
          <p:cNvPr id="15" name="Table 15">
            <a:extLst>
              <a:ext uri="{FF2B5EF4-FFF2-40B4-BE49-F238E27FC236}">
                <a16:creationId xmlns:a16="http://schemas.microsoft.com/office/drawing/2014/main" id="{9B8C05C7-F2E2-2D9C-BBCA-B820E9F5801C}"/>
              </a:ext>
            </a:extLst>
          </p:cNvPr>
          <p:cNvGraphicFramePr>
            <a:graphicFrameLocks noGrp="1"/>
          </p:cNvGraphicFramePr>
          <p:nvPr>
            <p:extLst>
              <p:ext uri="{D42A27DB-BD31-4B8C-83A1-F6EECF244321}">
                <p14:modId xmlns:p14="http://schemas.microsoft.com/office/powerpoint/2010/main" val="2847108252"/>
              </p:ext>
            </p:extLst>
          </p:nvPr>
        </p:nvGraphicFramePr>
        <p:xfrm>
          <a:off x="2160954" y="287274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977806490"/>
                    </a:ext>
                  </a:extLst>
                </a:gridCol>
                <a:gridCol w="2709333">
                  <a:extLst>
                    <a:ext uri="{9D8B030D-6E8A-4147-A177-3AD203B41FA5}">
                      <a16:colId xmlns:a16="http://schemas.microsoft.com/office/drawing/2014/main" val="437335252"/>
                    </a:ext>
                  </a:extLst>
                </a:gridCol>
                <a:gridCol w="2709333">
                  <a:extLst>
                    <a:ext uri="{9D8B030D-6E8A-4147-A177-3AD203B41FA5}">
                      <a16:colId xmlns:a16="http://schemas.microsoft.com/office/drawing/2014/main" val="4123249297"/>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pPr algn="ctr"/>
                      <a:r>
                        <a:rPr lang="en-US"/>
                        <a:t>Not-Cancelled</a:t>
                      </a:r>
                    </a:p>
                  </a:txBody>
                  <a:tcPr/>
                </a:tc>
                <a:tc>
                  <a:txBody>
                    <a:bodyPr/>
                    <a:lstStyle/>
                    <a:p>
                      <a:pPr algn="ctr"/>
                      <a:r>
                        <a:rPr lang="en-US"/>
                        <a:t>Cancelled</a:t>
                      </a:r>
                    </a:p>
                  </a:txBody>
                  <a:tcPr/>
                </a:tc>
                <a:extLst>
                  <a:ext uri="{0D108BD9-81ED-4DB2-BD59-A6C34878D82A}">
                    <a16:rowId xmlns:a16="http://schemas.microsoft.com/office/drawing/2014/main" val="3326770089"/>
                  </a:ext>
                </a:extLst>
              </a:tr>
              <a:tr h="370840">
                <a:tc>
                  <a:txBody>
                    <a:bodyPr/>
                    <a:lstStyle/>
                    <a:p>
                      <a:r>
                        <a:rPr lang="en-US"/>
                        <a:t>Not-Cancelled</a:t>
                      </a:r>
                    </a:p>
                  </a:txBody>
                  <a:tcPr/>
                </a:tc>
                <a:tc>
                  <a:txBody>
                    <a:bodyPr/>
                    <a:lstStyle/>
                    <a:p>
                      <a:r>
                        <a:rPr lang="en-US"/>
                        <a:t>True Negative</a:t>
                      </a:r>
                    </a:p>
                  </a:txBody>
                  <a:tcPr/>
                </a:tc>
                <a:tc>
                  <a:txBody>
                    <a:bodyPr/>
                    <a:lstStyle/>
                    <a:p>
                      <a:r>
                        <a:rPr lang="en-US"/>
                        <a:t>False Positive</a:t>
                      </a:r>
                    </a:p>
                  </a:txBody>
                  <a:tcPr/>
                </a:tc>
                <a:extLst>
                  <a:ext uri="{0D108BD9-81ED-4DB2-BD59-A6C34878D82A}">
                    <a16:rowId xmlns:a16="http://schemas.microsoft.com/office/drawing/2014/main" val="1399507229"/>
                  </a:ext>
                </a:extLst>
              </a:tr>
              <a:tr h="370840">
                <a:tc>
                  <a:txBody>
                    <a:bodyPr/>
                    <a:lstStyle/>
                    <a:p>
                      <a:r>
                        <a:rPr lang="en-US"/>
                        <a:t>Cancelled</a:t>
                      </a:r>
                    </a:p>
                  </a:txBody>
                  <a:tcPr/>
                </a:tc>
                <a:tc>
                  <a:txBody>
                    <a:bodyPr/>
                    <a:lstStyle/>
                    <a:p>
                      <a:r>
                        <a:rPr lang="en-US"/>
                        <a:t>False Negative</a:t>
                      </a:r>
                    </a:p>
                  </a:txBody>
                  <a:tcPr/>
                </a:tc>
                <a:tc>
                  <a:txBody>
                    <a:bodyPr/>
                    <a:lstStyle/>
                    <a:p>
                      <a:r>
                        <a:rPr lang="en-US"/>
                        <a:t>True Positive</a:t>
                      </a:r>
                    </a:p>
                  </a:txBody>
                  <a:tcPr/>
                </a:tc>
                <a:extLst>
                  <a:ext uri="{0D108BD9-81ED-4DB2-BD59-A6C34878D82A}">
                    <a16:rowId xmlns:a16="http://schemas.microsoft.com/office/drawing/2014/main" val="3894870264"/>
                  </a:ext>
                </a:extLst>
              </a:tr>
            </a:tbl>
          </a:graphicData>
        </a:graphic>
      </p:graphicFrame>
      <p:sp>
        <p:nvSpPr>
          <p:cNvPr id="16" name="TextBox 15">
            <a:extLst>
              <a:ext uri="{FF2B5EF4-FFF2-40B4-BE49-F238E27FC236}">
                <a16:creationId xmlns:a16="http://schemas.microsoft.com/office/drawing/2014/main" id="{4FFEAC93-1AFE-ECCF-1AB1-D91EA401A4DA}"/>
              </a:ext>
            </a:extLst>
          </p:cNvPr>
          <p:cNvSpPr txBox="1"/>
          <p:nvPr/>
        </p:nvSpPr>
        <p:spPr>
          <a:xfrm>
            <a:off x="6916616" y="2503408"/>
            <a:ext cx="1072922" cy="369332"/>
          </a:xfrm>
          <a:prstGeom prst="rect">
            <a:avLst/>
          </a:prstGeom>
          <a:noFill/>
        </p:spPr>
        <p:txBody>
          <a:bodyPr wrap="none" rtlCol="0">
            <a:spAutoFit/>
          </a:bodyPr>
          <a:lstStyle/>
          <a:p>
            <a:r>
              <a:rPr lang="en-US"/>
              <a:t>Predicted</a:t>
            </a:r>
          </a:p>
        </p:txBody>
      </p:sp>
      <p:sp>
        <p:nvSpPr>
          <p:cNvPr id="17" name="TextBox 16">
            <a:extLst>
              <a:ext uri="{FF2B5EF4-FFF2-40B4-BE49-F238E27FC236}">
                <a16:creationId xmlns:a16="http://schemas.microsoft.com/office/drawing/2014/main" id="{35C2DE75-BA03-C0C1-2229-A0E6F9387485}"/>
              </a:ext>
            </a:extLst>
          </p:cNvPr>
          <p:cNvSpPr txBox="1"/>
          <p:nvPr/>
        </p:nvSpPr>
        <p:spPr>
          <a:xfrm>
            <a:off x="1379971" y="3397251"/>
            <a:ext cx="780983" cy="369332"/>
          </a:xfrm>
          <a:prstGeom prst="rect">
            <a:avLst/>
          </a:prstGeom>
          <a:noFill/>
        </p:spPr>
        <p:txBody>
          <a:bodyPr wrap="none" rtlCol="0">
            <a:spAutoFit/>
          </a:bodyPr>
          <a:lstStyle/>
          <a:p>
            <a:r>
              <a:rPr lang="en-US"/>
              <a:t>Actual</a:t>
            </a:r>
          </a:p>
        </p:txBody>
      </p:sp>
      <p:sp>
        <p:nvSpPr>
          <p:cNvPr id="19" name="TextBox 18">
            <a:extLst>
              <a:ext uri="{FF2B5EF4-FFF2-40B4-BE49-F238E27FC236}">
                <a16:creationId xmlns:a16="http://schemas.microsoft.com/office/drawing/2014/main" id="{3E5D2F0F-0A73-1B60-BFCF-06F59A74E480}"/>
              </a:ext>
            </a:extLst>
          </p:cNvPr>
          <p:cNvSpPr txBox="1"/>
          <p:nvPr/>
        </p:nvSpPr>
        <p:spPr>
          <a:xfrm>
            <a:off x="1318845" y="1210746"/>
            <a:ext cx="9812216" cy="1477328"/>
          </a:xfrm>
          <a:prstGeom prst="rect">
            <a:avLst/>
          </a:prstGeom>
          <a:noFill/>
        </p:spPr>
        <p:txBody>
          <a:bodyPr wrap="square">
            <a:spAutoFit/>
          </a:bodyPr>
          <a:lstStyle/>
          <a:p>
            <a:pPr algn="just"/>
            <a:r>
              <a:rPr lang="en-US" b="0" i="0">
                <a:solidFill>
                  <a:srgbClr val="374151"/>
                </a:solidFill>
                <a:effectLst/>
                <a:latin typeface="Söhne"/>
              </a:rPr>
              <a:t>Minimizing False Negatives in hotel booking cancellation prediction is crucial as it reduces the instances where the model incorrectly predicts a booking as "non-cancelled" when it is actually going to be canceled. This ensures that the hotel is better prepared and proactive in handling cancellations, avoiding last-minute surprises.</a:t>
            </a:r>
          </a:p>
          <a:p>
            <a:pPr algn="l">
              <a:buFont typeface="Arial" panose="020B0604020202020204" pitchFamily="34" charset="0"/>
              <a:buChar char="•"/>
            </a:pPr>
            <a:endParaRPr lang="en-US" b="0" i="0">
              <a:solidFill>
                <a:srgbClr val="374151"/>
              </a:solidFill>
              <a:effectLst/>
              <a:latin typeface="Söhne"/>
            </a:endParaRPr>
          </a:p>
        </p:txBody>
      </p:sp>
    </p:spTree>
    <p:extLst>
      <p:ext uri="{BB962C8B-B14F-4D97-AF65-F5344CB8AC3E}">
        <p14:creationId xmlns:p14="http://schemas.microsoft.com/office/powerpoint/2010/main" val="104903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Prediction models</a:t>
            </a:r>
            <a:endParaRPr lang="en-US" sz="2500"/>
          </a:p>
        </p:txBody>
      </p:sp>
      <p:pic>
        <p:nvPicPr>
          <p:cNvPr id="10" name="Picture 9">
            <a:extLst>
              <a:ext uri="{FF2B5EF4-FFF2-40B4-BE49-F238E27FC236}">
                <a16:creationId xmlns:a16="http://schemas.microsoft.com/office/drawing/2014/main" id="{715E3541-E150-25D4-617D-0720CFA03B34}"/>
              </a:ext>
            </a:extLst>
          </p:cNvPr>
          <p:cNvPicPr>
            <a:picLocks noChangeAspect="1"/>
          </p:cNvPicPr>
          <p:nvPr/>
        </p:nvPicPr>
        <p:blipFill>
          <a:blip r:embed="rId3"/>
          <a:stretch>
            <a:fillRect/>
          </a:stretch>
        </p:blipFill>
        <p:spPr>
          <a:xfrm>
            <a:off x="1294361" y="1787236"/>
            <a:ext cx="3281332" cy="2567077"/>
          </a:xfrm>
          <a:prstGeom prst="rect">
            <a:avLst/>
          </a:prstGeom>
        </p:spPr>
      </p:pic>
      <p:pic>
        <p:nvPicPr>
          <p:cNvPr id="6" name="Picture 5">
            <a:extLst>
              <a:ext uri="{FF2B5EF4-FFF2-40B4-BE49-F238E27FC236}">
                <a16:creationId xmlns:a16="http://schemas.microsoft.com/office/drawing/2014/main" id="{5A5009E4-752E-73E6-DD1B-9FF297A52018}"/>
              </a:ext>
            </a:extLst>
          </p:cNvPr>
          <p:cNvPicPr>
            <a:picLocks noChangeAspect="1"/>
          </p:cNvPicPr>
          <p:nvPr/>
        </p:nvPicPr>
        <p:blipFill rotWithShape="1">
          <a:blip r:embed="rId4"/>
          <a:srcRect r="16965"/>
          <a:stretch/>
        </p:blipFill>
        <p:spPr>
          <a:xfrm>
            <a:off x="1673267" y="4542247"/>
            <a:ext cx="2680289" cy="2021309"/>
          </a:xfrm>
          <a:prstGeom prst="rect">
            <a:avLst/>
          </a:prstGeom>
        </p:spPr>
      </p:pic>
      <p:pic>
        <p:nvPicPr>
          <p:cNvPr id="7" name="Picture 6">
            <a:extLst>
              <a:ext uri="{FF2B5EF4-FFF2-40B4-BE49-F238E27FC236}">
                <a16:creationId xmlns:a16="http://schemas.microsoft.com/office/drawing/2014/main" id="{665C34DA-7897-CC90-C91D-446033EC59D8}"/>
              </a:ext>
            </a:extLst>
          </p:cNvPr>
          <p:cNvPicPr>
            <a:picLocks noChangeAspect="1"/>
          </p:cNvPicPr>
          <p:nvPr/>
        </p:nvPicPr>
        <p:blipFill>
          <a:blip r:embed="rId5"/>
          <a:stretch>
            <a:fillRect/>
          </a:stretch>
        </p:blipFill>
        <p:spPr>
          <a:xfrm>
            <a:off x="4684971" y="1794308"/>
            <a:ext cx="3281332" cy="2560005"/>
          </a:xfrm>
          <a:prstGeom prst="rect">
            <a:avLst/>
          </a:prstGeom>
        </p:spPr>
      </p:pic>
      <p:pic>
        <p:nvPicPr>
          <p:cNvPr id="8" name="Picture 7">
            <a:extLst>
              <a:ext uri="{FF2B5EF4-FFF2-40B4-BE49-F238E27FC236}">
                <a16:creationId xmlns:a16="http://schemas.microsoft.com/office/drawing/2014/main" id="{B47965DE-4084-16DF-D392-EE33B80FEC16}"/>
              </a:ext>
            </a:extLst>
          </p:cNvPr>
          <p:cNvPicPr>
            <a:picLocks noChangeAspect="1"/>
          </p:cNvPicPr>
          <p:nvPr/>
        </p:nvPicPr>
        <p:blipFill>
          <a:blip r:embed="rId6"/>
          <a:stretch>
            <a:fillRect/>
          </a:stretch>
        </p:blipFill>
        <p:spPr>
          <a:xfrm>
            <a:off x="4886638" y="4524880"/>
            <a:ext cx="2680289" cy="2038676"/>
          </a:xfrm>
          <a:prstGeom prst="rect">
            <a:avLst/>
          </a:prstGeom>
        </p:spPr>
      </p:pic>
      <p:pic>
        <p:nvPicPr>
          <p:cNvPr id="11" name="Picture 10">
            <a:extLst>
              <a:ext uri="{FF2B5EF4-FFF2-40B4-BE49-F238E27FC236}">
                <a16:creationId xmlns:a16="http://schemas.microsoft.com/office/drawing/2014/main" id="{3B194CFB-7DED-A1C2-4625-E7E00CCF28CC}"/>
              </a:ext>
            </a:extLst>
          </p:cNvPr>
          <p:cNvPicPr>
            <a:picLocks noChangeAspect="1"/>
          </p:cNvPicPr>
          <p:nvPr/>
        </p:nvPicPr>
        <p:blipFill>
          <a:blip r:embed="rId7"/>
          <a:stretch>
            <a:fillRect/>
          </a:stretch>
        </p:blipFill>
        <p:spPr>
          <a:xfrm>
            <a:off x="8140314" y="1794308"/>
            <a:ext cx="3332297" cy="2560005"/>
          </a:xfrm>
          <a:prstGeom prst="rect">
            <a:avLst/>
          </a:prstGeom>
        </p:spPr>
      </p:pic>
      <p:pic>
        <p:nvPicPr>
          <p:cNvPr id="13" name="Picture 12">
            <a:extLst>
              <a:ext uri="{FF2B5EF4-FFF2-40B4-BE49-F238E27FC236}">
                <a16:creationId xmlns:a16="http://schemas.microsoft.com/office/drawing/2014/main" id="{6AD4B5F3-05F9-9089-B52A-83C6DC5F7DA8}"/>
              </a:ext>
            </a:extLst>
          </p:cNvPr>
          <p:cNvPicPr>
            <a:picLocks noChangeAspect="1"/>
          </p:cNvPicPr>
          <p:nvPr/>
        </p:nvPicPr>
        <p:blipFill>
          <a:blip r:embed="rId8"/>
          <a:stretch>
            <a:fillRect/>
          </a:stretch>
        </p:blipFill>
        <p:spPr>
          <a:xfrm>
            <a:off x="8465904" y="4524880"/>
            <a:ext cx="2681115" cy="2021309"/>
          </a:xfrm>
          <a:prstGeom prst="rect">
            <a:avLst/>
          </a:prstGeom>
        </p:spPr>
      </p:pic>
      <p:sp>
        <p:nvSpPr>
          <p:cNvPr id="3" name="TextBox 2">
            <a:extLst>
              <a:ext uri="{FF2B5EF4-FFF2-40B4-BE49-F238E27FC236}">
                <a16:creationId xmlns:a16="http://schemas.microsoft.com/office/drawing/2014/main" id="{9BA6A989-82AB-8A9B-2B9A-11FA9A10D6D2}"/>
              </a:ext>
            </a:extLst>
          </p:cNvPr>
          <p:cNvSpPr txBox="1"/>
          <p:nvPr/>
        </p:nvSpPr>
        <p:spPr>
          <a:xfrm>
            <a:off x="1920240" y="1323937"/>
            <a:ext cx="2097690" cy="369332"/>
          </a:xfrm>
          <a:prstGeom prst="rect">
            <a:avLst/>
          </a:prstGeom>
          <a:noFill/>
        </p:spPr>
        <p:txBody>
          <a:bodyPr wrap="none" rtlCol="0">
            <a:spAutoFit/>
          </a:bodyPr>
          <a:lstStyle/>
          <a:p>
            <a:r>
              <a:rPr lang="en-US" b="1" i="0">
                <a:solidFill>
                  <a:srgbClr val="374151"/>
                </a:solidFill>
                <a:effectLst/>
                <a:latin typeface="Times New Roman" panose="02020603050405020304" pitchFamily="18" charset="0"/>
                <a:cs typeface="Times New Roman" panose="02020603050405020304" pitchFamily="18" charset="0"/>
              </a:rPr>
              <a:t>Logistic Regression</a:t>
            </a:r>
            <a:endParaRPr lang="en-US"/>
          </a:p>
        </p:txBody>
      </p:sp>
      <p:sp>
        <p:nvSpPr>
          <p:cNvPr id="14" name="TextBox 13">
            <a:extLst>
              <a:ext uri="{FF2B5EF4-FFF2-40B4-BE49-F238E27FC236}">
                <a16:creationId xmlns:a16="http://schemas.microsoft.com/office/drawing/2014/main" id="{4D2FDB85-D175-4A3D-35B5-95734B051D99}"/>
              </a:ext>
            </a:extLst>
          </p:cNvPr>
          <p:cNvSpPr txBox="1"/>
          <p:nvPr/>
        </p:nvSpPr>
        <p:spPr>
          <a:xfrm>
            <a:off x="9058795" y="1332826"/>
            <a:ext cx="2300883" cy="369332"/>
          </a:xfrm>
          <a:prstGeom prst="rect">
            <a:avLst/>
          </a:prstGeom>
          <a:noFill/>
        </p:spPr>
        <p:txBody>
          <a:bodyPr wrap="square">
            <a:spAutoFit/>
          </a:bodyPr>
          <a:lstStyle/>
          <a:p>
            <a:r>
              <a:rPr lang="en-US" b="1" i="0">
                <a:solidFill>
                  <a:srgbClr val="374151"/>
                </a:solidFill>
                <a:effectLst/>
                <a:latin typeface="Times New Roman" panose="02020603050405020304" pitchFamily="18" charset="0"/>
                <a:cs typeface="Times New Roman" panose="02020603050405020304" pitchFamily="18" charset="0"/>
              </a:rPr>
              <a:t>Random Forest </a:t>
            </a:r>
            <a:endParaRPr lang="en-US"/>
          </a:p>
        </p:txBody>
      </p:sp>
      <p:sp>
        <p:nvSpPr>
          <p:cNvPr id="15" name="TextBox 14">
            <a:extLst>
              <a:ext uri="{FF2B5EF4-FFF2-40B4-BE49-F238E27FC236}">
                <a16:creationId xmlns:a16="http://schemas.microsoft.com/office/drawing/2014/main" id="{D7CF42C5-2604-17A9-890F-9F125FDEEE01}"/>
              </a:ext>
            </a:extLst>
          </p:cNvPr>
          <p:cNvSpPr txBox="1"/>
          <p:nvPr/>
        </p:nvSpPr>
        <p:spPr>
          <a:xfrm>
            <a:off x="5687857" y="1339693"/>
            <a:ext cx="1701011" cy="369332"/>
          </a:xfrm>
          <a:prstGeom prst="rect">
            <a:avLst/>
          </a:prstGeom>
          <a:noFill/>
        </p:spPr>
        <p:txBody>
          <a:bodyPr wrap="square">
            <a:spAutoFit/>
          </a:bodyPr>
          <a:lstStyle/>
          <a:p>
            <a:r>
              <a:rPr lang="en-US" b="1" i="0">
                <a:solidFill>
                  <a:srgbClr val="374151"/>
                </a:solidFill>
                <a:effectLst/>
                <a:latin typeface="Times New Roman" panose="02020603050405020304" pitchFamily="18" charset="0"/>
                <a:cs typeface="Times New Roman" panose="02020603050405020304" pitchFamily="18" charset="0"/>
              </a:rPr>
              <a:t>Decision Tree</a:t>
            </a:r>
            <a:endParaRPr lang="en-US"/>
          </a:p>
        </p:txBody>
      </p:sp>
    </p:spTree>
    <p:extLst>
      <p:ext uri="{BB962C8B-B14F-4D97-AF65-F5344CB8AC3E}">
        <p14:creationId xmlns:p14="http://schemas.microsoft.com/office/powerpoint/2010/main" val="1364362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8364908"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Results - Comparison of models</a:t>
            </a:r>
            <a:endParaRPr lang="en-US" sz="2500"/>
          </a:p>
        </p:txBody>
      </p:sp>
      <p:graphicFrame>
        <p:nvGraphicFramePr>
          <p:cNvPr id="3" name="Diagram 2">
            <a:extLst>
              <a:ext uri="{FF2B5EF4-FFF2-40B4-BE49-F238E27FC236}">
                <a16:creationId xmlns:a16="http://schemas.microsoft.com/office/drawing/2014/main" id="{793BBE75-AAC7-ECD2-9F2F-1E6E9AC130A3}"/>
              </a:ext>
            </a:extLst>
          </p:cNvPr>
          <p:cNvGraphicFramePr/>
          <p:nvPr>
            <p:extLst>
              <p:ext uri="{D42A27DB-BD31-4B8C-83A1-F6EECF244321}">
                <p14:modId xmlns:p14="http://schemas.microsoft.com/office/powerpoint/2010/main" val="2588128690"/>
              </p:ext>
            </p:extLst>
          </p:nvPr>
        </p:nvGraphicFramePr>
        <p:xfrm>
          <a:off x="6201507" y="1535723"/>
          <a:ext cx="5623169" cy="4045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A5F1B9B-8607-D86C-679B-14C4211A249E}"/>
              </a:ext>
            </a:extLst>
          </p:cNvPr>
          <p:cNvSpPr txBox="1"/>
          <p:nvPr/>
        </p:nvSpPr>
        <p:spPr>
          <a:xfrm>
            <a:off x="1301263" y="1452301"/>
            <a:ext cx="4794737" cy="4801314"/>
          </a:xfrm>
          <a:prstGeom prst="rect">
            <a:avLst/>
          </a:prstGeom>
          <a:noFill/>
        </p:spPr>
        <p:txBody>
          <a:bodyPr wrap="square" rtlCol="0">
            <a:spAutoFit/>
          </a:bodyPr>
          <a:lstStyle/>
          <a:p>
            <a:pPr algn="just">
              <a:buFont typeface="Arial" panose="020B0604020202020204" pitchFamily="34" charset="0"/>
              <a:buChar char="•"/>
            </a:pPr>
            <a:r>
              <a:rPr lang="en-US" b="0" i="0">
                <a:solidFill>
                  <a:srgbClr val="374151"/>
                </a:solidFill>
                <a:effectLst/>
                <a:latin typeface="Times New Roman" panose="02020603050405020304" pitchFamily="18" charset="0"/>
                <a:cs typeface="Times New Roman" panose="02020603050405020304" pitchFamily="18" charset="0"/>
              </a:rPr>
              <a:t>Among the three models, the </a:t>
            </a:r>
            <a:r>
              <a:rPr lang="en-US" b="1" i="0">
                <a:solidFill>
                  <a:srgbClr val="374151"/>
                </a:solidFill>
                <a:effectLst/>
                <a:latin typeface="Times New Roman" panose="02020603050405020304" pitchFamily="18" charset="0"/>
                <a:cs typeface="Times New Roman" panose="02020603050405020304" pitchFamily="18" charset="0"/>
              </a:rPr>
              <a:t>Random Forest </a:t>
            </a:r>
            <a:r>
              <a:rPr lang="en-US" b="0" i="0">
                <a:solidFill>
                  <a:srgbClr val="374151"/>
                </a:solidFill>
                <a:effectLst/>
                <a:latin typeface="Times New Roman" panose="02020603050405020304" pitchFamily="18" charset="0"/>
                <a:cs typeface="Times New Roman" panose="02020603050405020304" pitchFamily="18" charset="0"/>
              </a:rPr>
              <a:t>model stands out with the highest recall (0.72) - indicating that the model can effectively detect most of the actual cancelled bookings, minimizing the number of false negatives (instances where the model predicted a booking as not cancelled, but it was actually cancelled).</a:t>
            </a:r>
          </a:p>
          <a:p>
            <a:pPr lvl="1" algn="just"/>
            <a:r>
              <a:rPr lang="en-US" b="0" i="0">
                <a:solidFill>
                  <a:srgbClr val="374151"/>
                </a:solidFill>
                <a:effectLst/>
                <a:latin typeface="Times New Roman" panose="02020603050405020304" pitchFamily="18" charset="0"/>
                <a:cs typeface="Times New Roman" panose="02020603050405020304" pitchFamily="18" charset="0"/>
              </a:rPr>
              <a:t>Recall = </a:t>
            </a:r>
            <a:r>
              <a:rPr lang="en-US">
                <a:solidFill>
                  <a:srgbClr val="374151"/>
                </a:solidFill>
                <a:latin typeface="Times New Roman" panose="02020603050405020304" pitchFamily="18" charset="0"/>
                <a:cs typeface="Times New Roman" panose="02020603050405020304" pitchFamily="18" charset="0"/>
              </a:rPr>
              <a:t>T</a:t>
            </a:r>
            <a:r>
              <a:rPr lang="en-US" b="0" i="0">
                <a:solidFill>
                  <a:srgbClr val="374151"/>
                </a:solidFill>
                <a:effectLst/>
                <a:latin typeface="Times New Roman" panose="02020603050405020304" pitchFamily="18" charset="0"/>
                <a:cs typeface="Times New Roman" panose="02020603050405020304" pitchFamily="18" charset="0"/>
              </a:rPr>
              <a:t>rue positives/Actual positives</a:t>
            </a:r>
          </a:p>
          <a:p>
            <a:pPr lvl="1" algn="just"/>
            <a:endParaRPr lang="en-US" b="0" i="0">
              <a:solidFill>
                <a:srgbClr val="37415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a:solidFill>
                  <a:srgbClr val="374151"/>
                </a:solidFill>
                <a:effectLst/>
                <a:latin typeface="Times New Roman" panose="02020603050405020304" pitchFamily="18" charset="0"/>
                <a:cs typeface="Times New Roman" panose="02020603050405020304" pitchFamily="18" charset="0"/>
              </a:rPr>
              <a:t>ROC curve showing AUC score (0.88), indicates representation of the trade-off between the true positive rate and the false positive rate.</a:t>
            </a:r>
          </a:p>
          <a:p>
            <a:pPr algn="just"/>
            <a:endParaRPr lang="en-US" b="0" i="0">
              <a:solidFill>
                <a:srgbClr val="37415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a:solidFill>
                  <a:srgbClr val="374151"/>
                </a:solidFill>
                <a:effectLst/>
                <a:latin typeface="Times New Roman" panose="02020603050405020304" pitchFamily="18" charset="0"/>
                <a:cs typeface="Times New Roman" panose="02020603050405020304" pitchFamily="18" charset="0"/>
              </a:rPr>
              <a:t>The Random Forest model also achieves the highest accuracy of 82%, providing a well-rounded performance.</a:t>
            </a:r>
          </a:p>
          <a:p>
            <a:pPr algn="just"/>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39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Important features for model</a:t>
            </a:r>
            <a:endParaRPr lang="en-US" sz="2500"/>
          </a:p>
        </p:txBody>
      </p:sp>
      <p:pic>
        <p:nvPicPr>
          <p:cNvPr id="4" name="Picture 3">
            <a:extLst>
              <a:ext uri="{FF2B5EF4-FFF2-40B4-BE49-F238E27FC236}">
                <a16:creationId xmlns:a16="http://schemas.microsoft.com/office/drawing/2014/main" id="{7C2DB0CB-2F8E-8D3A-4D6F-D869C6CE38BD}"/>
              </a:ext>
            </a:extLst>
          </p:cNvPr>
          <p:cNvPicPr>
            <a:picLocks noChangeAspect="1"/>
          </p:cNvPicPr>
          <p:nvPr/>
        </p:nvPicPr>
        <p:blipFill>
          <a:blip r:embed="rId2"/>
          <a:stretch>
            <a:fillRect/>
          </a:stretch>
        </p:blipFill>
        <p:spPr>
          <a:xfrm>
            <a:off x="6345992" y="1768926"/>
            <a:ext cx="5231014" cy="3999327"/>
          </a:xfrm>
          <a:prstGeom prst="rect">
            <a:avLst/>
          </a:prstGeom>
        </p:spPr>
      </p:pic>
      <p:sp>
        <p:nvSpPr>
          <p:cNvPr id="7" name="TextBox 6">
            <a:extLst>
              <a:ext uri="{FF2B5EF4-FFF2-40B4-BE49-F238E27FC236}">
                <a16:creationId xmlns:a16="http://schemas.microsoft.com/office/drawing/2014/main" id="{C57228B2-F820-32FF-668B-3909DB749781}"/>
              </a:ext>
            </a:extLst>
          </p:cNvPr>
          <p:cNvSpPr txBox="1"/>
          <p:nvPr/>
        </p:nvSpPr>
        <p:spPr>
          <a:xfrm>
            <a:off x="1050709" y="948690"/>
            <a:ext cx="5525938" cy="5909310"/>
          </a:xfrm>
          <a:prstGeom prst="rect">
            <a:avLst/>
          </a:prstGeom>
          <a:noFill/>
        </p:spPr>
        <p:txBody>
          <a:bodyPr wrap="square" rtlCol="0">
            <a:spAutoFit/>
          </a:bodyPr>
          <a:lstStyle/>
          <a:p>
            <a:pPr marL="342900" indent="-342900" algn="just">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a:latin typeface="Times New Roman" panose="02020603050405020304" pitchFamily="18" charset="0"/>
                <a:cs typeface="Times New Roman" panose="02020603050405020304" pitchFamily="18" charset="0"/>
              </a:rPr>
              <a:t>"Lead Time" </a:t>
            </a:r>
            <a:r>
              <a:rPr lang="en-US">
                <a:latin typeface="Times New Roman" panose="02020603050405020304" pitchFamily="18" charset="0"/>
                <a:cs typeface="Times New Roman" panose="02020603050405020304" pitchFamily="18" charset="0"/>
              </a:rPr>
              <a:t>(Feature Importance: 0.37): The highest importance in predicting booking cancellations. Longer lead times provide customers more time to change their plans or find alternative accommodations, increasing the probability of cancellations.</a:t>
            </a:r>
          </a:p>
          <a:p>
            <a:pPr marL="342900" indent="-342900" algn="just">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b="1">
                <a:latin typeface="Times New Roman" panose="02020603050405020304" pitchFamily="18" charset="0"/>
                <a:cs typeface="Times New Roman" panose="02020603050405020304" pitchFamily="18" charset="0"/>
              </a:rPr>
              <a:t>"Average Price per Room" </a:t>
            </a:r>
            <a:r>
              <a:rPr lang="en-US">
                <a:latin typeface="Times New Roman" panose="02020603050405020304" pitchFamily="18" charset="0"/>
                <a:cs typeface="Times New Roman" panose="02020603050405020304" pitchFamily="18" charset="0"/>
              </a:rPr>
              <a:t>(Feature Importance: 0.25): Bookings with higher average prices may be more likely to be canceled, possibly due to customers reevaluating their budget or preferences before the actual check-in date.</a:t>
            </a:r>
          </a:p>
          <a:p>
            <a:pPr marL="342900" indent="-342900" algn="just">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atin typeface="Times New Roman" panose="02020603050405020304" pitchFamily="18" charset="0"/>
                <a:cs typeface="Times New Roman" panose="02020603050405020304" pitchFamily="18" charset="0"/>
              </a:rPr>
              <a:t>"</a:t>
            </a:r>
            <a:r>
              <a:rPr lang="en-US" b="1">
                <a:latin typeface="Times New Roman" panose="02020603050405020304" pitchFamily="18" charset="0"/>
                <a:cs typeface="Times New Roman" panose="02020603050405020304" pitchFamily="18" charset="0"/>
              </a:rPr>
              <a:t>Number of Special Requests" </a:t>
            </a:r>
            <a:r>
              <a:rPr lang="en-US">
                <a:latin typeface="Times New Roman" panose="02020603050405020304" pitchFamily="18" charset="0"/>
                <a:cs typeface="Times New Roman" panose="02020603050405020304" pitchFamily="18" charset="0"/>
              </a:rPr>
              <a:t>(Feature Importance: 0.12): Customers who have specific preferences and requirements may be less likely to cancel if their needs are accommodated, enhancing their overall satisfaction and reducing the chances of last-minute cancellations since this is negatively correlated with booking status.</a:t>
            </a:r>
          </a:p>
        </p:txBody>
      </p:sp>
    </p:spTree>
    <p:extLst>
      <p:ext uri="{BB962C8B-B14F-4D97-AF65-F5344CB8AC3E}">
        <p14:creationId xmlns:p14="http://schemas.microsoft.com/office/powerpoint/2010/main" val="299608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1190171" y="411873"/>
            <a:ext cx="10856685"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Hotel reservation prediction</a:t>
            </a:r>
            <a:endParaRPr lang="en-US" sz="2500"/>
          </a:p>
        </p:txBody>
      </p:sp>
      <p:pic>
        <p:nvPicPr>
          <p:cNvPr id="5" name="Picture 4">
            <a:extLst>
              <a:ext uri="{FF2B5EF4-FFF2-40B4-BE49-F238E27FC236}">
                <a16:creationId xmlns:a16="http://schemas.microsoft.com/office/drawing/2014/main" id="{D82D0B10-75FF-DEFC-CDCE-B75C4E97FD51}"/>
              </a:ext>
            </a:extLst>
          </p:cNvPr>
          <p:cNvPicPr>
            <a:picLocks noChangeAspect="1"/>
          </p:cNvPicPr>
          <p:nvPr/>
        </p:nvPicPr>
        <p:blipFill>
          <a:blip r:embed="rId3"/>
          <a:stretch>
            <a:fillRect/>
          </a:stretch>
        </p:blipFill>
        <p:spPr>
          <a:xfrm>
            <a:off x="1618712" y="1154153"/>
            <a:ext cx="4477288" cy="4731519"/>
          </a:xfrm>
          <a:prstGeom prst="rect">
            <a:avLst/>
          </a:prstGeom>
        </p:spPr>
      </p:pic>
      <p:pic>
        <p:nvPicPr>
          <p:cNvPr id="10" name="Picture 9">
            <a:extLst>
              <a:ext uri="{FF2B5EF4-FFF2-40B4-BE49-F238E27FC236}">
                <a16:creationId xmlns:a16="http://schemas.microsoft.com/office/drawing/2014/main" id="{2CA23649-889E-DBEE-70AA-18B845C78DB2}"/>
              </a:ext>
            </a:extLst>
          </p:cNvPr>
          <p:cNvPicPr>
            <a:picLocks noChangeAspect="1"/>
          </p:cNvPicPr>
          <p:nvPr/>
        </p:nvPicPr>
        <p:blipFill>
          <a:blip r:embed="rId4"/>
          <a:stretch>
            <a:fillRect/>
          </a:stretch>
        </p:blipFill>
        <p:spPr>
          <a:xfrm>
            <a:off x="6404179" y="1154153"/>
            <a:ext cx="4477287" cy="4784064"/>
          </a:xfrm>
          <a:prstGeom prst="rect">
            <a:avLst/>
          </a:prstGeom>
        </p:spPr>
      </p:pic>
      <p:sp>
        <p:nvSpPr>
          <p:cNvPr id="11" name="TextBox 10">
            <a:extLst>
              <a:ext uri="{FF2B5EF4-FFF2-40B4-BE49-F238E27FC236}">
                <a16:creationId xmlns:a16="http://schemas.microsoft.com/office/drawing/2014/main" id="{19512DCE-C282-F6A2-9215-F28D746ED5E9}"/>
              </a:ext>
            </a:extLst>
          </p:cNvPr>
          <p:cNvSpPr txBox="1"/>
          <p:nvPr/>
        </p:nvSpPr>
        <p:spPr>
          <a:xfrm>
            <a:off x="5650523" y="6122961"/>
            <a:ext cx="3575538" cy="646331"/>
          </a:xfrm>
          <a:prstGeom prst="rect">
            <a:avLst/>
          </a:prstGeom>
          <a:noFill/>
        </p:spPr>
        <p:txBody>
          <a:bodyPr wrap="square" rtlCol="0">
            <a:spAutoFit/>
          </a:bodyPr>
          <a:lstStyle/>
          <a:p>
            <a:r>
              <a:rPr lang="en-US">
                <a:hlinkClick r:id="rId5"/>
              </a:rPr>
              <a:t>app · Streamlit</a:t>
            </a:r>
            <a:endParaRPr lang="en-US"/>
          </a:p>
          <a:p>
            <a:endParaRPr lang="en-US"/>
          </a:p>
        </p:txBody>
      </p:sp>
    </p:spTree>
    <p:extLst>
      <p:ext uri="{BB962C8B-B14F-4D97-AF65-F5344CB8AC3E}">
        <p14:creationId xmlns:p14="http://schemas.microsoft.com/office/powerpoint/2010/main" val="194047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suggestions</a:t>
            </a:r>
            <a:endParaRPr lang="en-US" sz="2500"/>
          </a:p>
        </p:txBody>
      </p:sp>
      <p:sp>
        <p:nvSpPr>
          <p:cNvPr id="3" name="TextBox 2">
            <a:extLst>
              <a:ext uri="{FF2B5EF4-FFF2-40B4-BE49-F238E27FC236}">
                <a16:creationId xmlns:a16="http://schemas.microsoft.com/office/drawing/2014/main" id="{04D72DA1-404C-DAC4-9C32-5546B3EC7E3F}"/>
              </a:ext>
            </a:extLst>
          </p:cNvPr>
          <p:cNvSpPr txBox="1"/>
          <p:nvPr/>
        </p:nvSpPr>
        <p:spPr>
          <a:xfrm>
            <a:off x="1699847" y="1488831"/>
            <a:ext cx="6189784" cy="4801314"/>
          </a:xfrm>
          <a:prstGeom prst="rect">
            <a:avLst/>
          </a:prstGeom>
          <a:noFill/>
        </p:spPr>
        <p:txBody>
          <a:bodyPr wrap="square" lIns="91440" tIns="45720" rIns="91440" bIns="45720" rtlCol="0" anchor="t">
            <a:spAutoFit/>
          </a:bodyPr>
          <a:lstStyle/>
          <a:p>
            <a:pPr marL="342900" indent="-342900" algn="just">
              <a:buFont typeface="+mj-lt"/>
              <a:buAutoNum type="arabicPeriod"/>
            </a:pPr>
            <a:r>
              <a:rPr lang="en-US">
                <a:latin typeface="Times New Roman"/>
                <a:cs typeface="Times New Roman"/>
              </a:rPr>
              <a:t>For customers with a high likelihood of cancellation or longer lead times, the hotel can proactively reach out and offer </a:t>
            </a:r>
            <a:r>
              <a:rPr lang="en-US" b="1">
                <a:latin typeface="Times New Roman"/>
                <a:cs typeface="Times New Roman"/>
              </a:rPr>
              <a:t>incentives like price match</a:t>
            </a:r>
            <a:r>
              <a:rPr lang="en-US">
                <a:latin typeface="Times New Roman"/>
                <a:cs typeface="Times New Roman"/>
              </a:rPr>
              <a:t> to retain the booking, such as room upgrades, complimentary services, or exclusive promotions. </a:t>
            </a: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atin typeface="Times New Roman"/>
                <a:cs typeface="Times New Roman"/>
              </a:rPr>
              <a:t>For customers who are likely to cancel, hotels can ask them to make </a:t>
            </a:r>
            <a:r>
              <a:rPr lang="en-US" b="1">
                <a:latin typeface="Times New Roman"/>
                <a:cs typeface="Times New Roman"/>
              </a:rPr>
              <a:t>non-refundable advance payments </a:t>
            </a:r>
            <a:r>
              <a:rPr lang="en-US">
                <a:latin typeface="Times New Roman"/>
                <a:cs typeface="Times New Roman"/>
              </a:rPr>
              <a:t>at a discounted rate. This approach secures revenue for the hotel while providing cost savings for customers who are committed to their bookings.</a:t>
            </a:r>
          </a:p>
          <a:p>
            <a:pPr marL="342900" indent="-342900" algn="just">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atin typeface="Times New Roman"/>
                <a:cs typeface="Times New Roman"/>
              </a:rPr>
              <a:t>To design attractive promotional packages that combine room rates with additional services or amenities. By creating </a:t>
            </a:r>
            <a:r>
              <a:rPr lang="en-US" b="1">
                <a:latin typeface="Times New Roman"/>
                <a:cs typeface="Times New Roman"/>
              </a:rPr>
              <a:t>bundled offers</a:t>
            </a:r>
            <a:r>
              <a:rPr lang="en-US">
                <a:latin typeface="Times New Roman"/>
                <a:cs typeface="Times New Roman"/>
              </a:rPr>
              <a:t>, hotels can entice guests to choose comprehensive packages that they are less likely to cancel. </a:t>
            </a:r>
            <a:endParaRPr lang="en-US">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6533E1B-7CA7-3F05-158A-28F2722F4C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27753" y="1320799"/>
            <a:ext cx="2562860" cy="1924317"/>
          </a:xfrm>
          <a:prstGeom prst="rect">
            <a:avLst/>
          </a:prstGeom>
        </p:spPr>
      </p:pic>
      <p:pic>
        <p:nvPicPr>
          <p:cNvPr id="12" name="Picture 11">
            <a:extLst>
              <a:ext uri="{FF2B5EF4-FFF2-40B4-BE49-F238E27FC236}">
                <a16:creationId xmlns:a16="http://schemas.microsoft.com/office/drawing/2014/main" id="{31B24133-3C9E-DE99-A6E4-4FC42A7E7C3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35816" y="3411762"/>
            <a:ext cx="1583873" cy="1055915"/>
          </a:xfrm>
          <a:prstGeom prst="rect">
            <a:avLst/>
          </a:prstGeom>
        </p:spPr>
      </p:pic>
      <p:pic>
        <p:nvPicPr>
          <p:cNvPr id="14" name="Picture 13">
            <a:extLst>
              <a:ext uri="{FF2B5EF4-FFF2-40B4-BE49-F238E27FC236}">
                <a16:creationId xmlns:a16="http://schemas.microsoft.com/office/drawing/2014/main" id="{46938FE0-2117-6DEF-A49B-070C8DFB321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427753" y="4716688"/>
            <a:ext cx="2184400" cy="1606550"/>
          </a:xfrm>
          <a:prstGeom prst="rect">
            <a:avLst/>
          </a:prstGeom>
        </p:spPr>
      </p:pic>
    </p:spTree>
    <p:extLst>
      <p:ext uri="{BB962C8B-B14F-4D97-AF65-F5344CB8AC3E}">
        <p14:creationId xmlns:p14="http://schemas.microsoft.com/office/powerpoint/2010/main" val="367696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Hotel Industry facts</a:t>
            </a:r>
            <a:endParaRPr lang="en-US" sz="2500"/>
          </a:p>
        </p:txBody>
      </p:sp>
      <p:graphicFrame>
        <p:nvGraphicFramePr>
          <p:cNvPr id="5" name="Diagram 4">
            <a:extLst>
              <a:ext uri="{FF2B5EF4-FFF2-40B4-BE49-F238E27FC236}">
                <a16:creationId xmlns:a16="http://schemas.microsoft.com/office/drawing/2014/main" id="{9B21314E-2CF3-8E32-B56F-74B379C09644}"/>
              </a:ext>
            </a:extLst>
          </p:cNvPr>
          <p:cNvGraphicFramePr/>
          <p:nvPr>
            <p:extLst>
              <p:ext uri="{D42A27DB-BD31-4B8C-83A1-F6EECF244321}">
                <p14:modId xmlns:p14="http://schemas.microsoft.com/office/powerpoint/2010/main" val="3614774152"/>
              </p:ext>
            </p:extLst>
          </p:nvPr>
        </p:nvGraphicFramePr>
        <p:xfrm>
          <a:off x="1374077" y="1048214"/>
          <a:ext cx="9799445" cy="5112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58D363E0-11F7-B7DE-84ED-A231597DCD0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750785" y="1559260"/>
            <a:ext cx="1993626" cy="1329084"/>
          </a:xfrm>
          <a:prstGeom prst="rect">
            <a:avLst/>
          </a:prstGeom>
        </p:spPr>
      </p:pic>
      <p:pic>
        <p:nvPicPr>
          <p:cNvPr id="15" name="Picture 14">
            <a:extLst>
              <a:ext uri="{FF2B5EF4-FFF2-40B4-BE49-F238E27FC236}">
                <a16:creationId xmlns:a16="http://schemas.microsoft.com/office/drawing/2014/main" id="{BD1A10A3-2264-B414-1BA3-211A171D0B06}"/>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320070" y="1478752"/>
            <a:ext cx="1973429" cy="1409592"/>
          </a:xfrm>
          <a:prstGeom prst="rect">
            <a:avLst/>
          </a:prstGeom>
        </p:spPr>
      </p:pic>
      <p:pic>
        <p:nvPicPr>
          <p:cNvPr id="21" name="Picture 20">
            <a:extLst>
              <a:ext uri="{FF2B5EF4-FFF2-40B4-BE49-F238E27FC236}">
                <a16:creationId xmlns:a16="http://schemas.microsoft.com/office/drawing/2014/main" id="{34E76436-B0FD-E801-4AFC-EB1A3857DD23}"/>
              </a:ext>
            </a:extLst>
          </p:cNvPr>
          <p:cNvPicPr>
            <a:picLocks noChangeAspect="1"/>
          </p:cNvPicPr>
          <p:nvPr/>
        </p:nvPicPr>
        <p:blipFill rotWithShape="1">
          <a:blip r:embed="rId11">
            <a:extLst>
              <a:ext uri="{837473B0-CC2E-450A-ABE3-18F120FF3D39}">
                <a1611:picAttrSrcUrl xmlns:a1611="http://schemas.microsoft.com/office/drawing/2016/11/main" r:id="rId12"/>
              </a:ext>
            </a:extLst>
          </a:blip>
          <a:srcRect b="22796"/>
          <a:stretch/>
        </p:blipFill>
        <p:spPr>
          <a:xfrm>
            <a:off x="6542775" y="1521776"/>
            <a:ext cx="1825801" cy="1409592"/>
          </a:xfrm>
          <a:prstGeom prst="rect">
            <a:avLst/>
          </a:prstGeom>
        </p:spPr>
      </p:pic>
      <p:pic>
        <p:nvPicPr>
          <p:cNvPr id="24" name="Picture 23">
            <a:extLst>
              <a:ext uri="{FF2B5EF4-FFF2-40B4-BE49-F238E27FC236}">
                <a16:creationId xmlns:a16="http://schemas.microsoft.com/office/drawing/2014/main" id="{DEAD6246-6D07-59B8-2EDA-9614247B5075}"/>
              </a:ext>
            </a:extLst>
          </p:cNvPr>
          <p:cNvPicPr>
            <a:picLocks noChangeAspect="1"/>
          </p:cNvPicPr>
          <p:nvPr/>
        </p:nvPicPr>
        <p:blipFill rotWithShape="1">
          <a:blip r:embed="rId13">
            <a:extLst>
              <a:ext uri="{837473B0-CC2E-450A-ABE3-18F120FF3D39}">
                <a1611:picAttrSrcUrl xmlns:a1611="http://schemas.microsoft.com/office/drawing/2016/11/main" r:id="rId14"/>
              </a:ext>
            </a:extLst>
          </a:blip>
          <a:srcRect r="10521"/>
          <a:stretch/>
        </p:blipFill>
        <p:spPr>
          <a:xfrm>
            <a:off x="8913109" y="1521776"/>
            <a:ext cx="1825801" cy="1366568"/>
          </a:xfrm>
          <a:prstGeom prst="rect">
            <a:avLst/>
          </a:prstGeom>
        </p:spPr>
      </p:pic>
    </p:spTree>
    <p:extLst>
      <p:ext uri="{BB962C8B-B14F-4D97-AF65-F5344CB8AC3E}">
        <p14:creationId xmlns:p14="http://schemas.microsoft.com/office/powerpoint/2010/main" val="22157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Business Problem</a:t>
            </a:r>
            <a:endParaRPr lang="en-US" sz="2500"/>
          </a:p>
        </p:txBody>
      </p:sp>
      <p:sp>
        <p:nvSpPr>
          <p:cNvPr id="3" name="TextBox 2">
            <a:extLst>
              <a:ext uri="{FF2B5EF4-FFF2-40B4-BE49-F238E27FC236}">
                <a16:creationId xmlns:a16="http://schemas.microsoft.com/office/drawing/2014/main" id="{29159F05-F839-BD54-EFEA-B3080345252E}"/>
              </a:ext>
            </a:extLst>
          </p:cNvPr>
          <p:cNvSpPr txBox="1"/>
          <p:nvPr/>
        </p:nvSpPr>
        <p:spPr>
          <a:xfrm>
            <a:off x="1414197" y="1053649"/>
            <a:ext cx="6873827" cy="3139321"/>
          </a:xfrm>
          <a:prstGeom prst="rect">
            <a:avLst/>
          </a:prstGeom>
          <a:noFill/>
        </p:spPr>
        <p:txBody>
          <a:bodyPr wrap="square" rtlCol="0">
            <a:spAutoFit/>
          </a:bodyPr>
          <a:lstStyle/>
          <a:p>
            <a:endParaRPr lang="en-US">
              <a:latin typeface="TimesNewRomanPSMT"/>
            </a:endParaRPr>
          </a:p>
          <a:p>
            <a:pPr algn="just"/>
            <a:r>
              <a:rPr lang="en-US">
                <a:effectLst/>
                <a:latin typeface="TimesNewRomanPSMT"/>
              </a:rPr>
              <a:t>The hospitality industry has witnessed a significant transformation in customer behavior and booking patterns due to the emergence of online hotel reservation channels. However, this convenience has also led to a rise in reservation cancellations and no-shows, posing a challenge for hotel owners. </a:t>
            </a:r>
          </a:p>
          <a:p>
            <a:pPr algn="just"/>
            <a:endParaRPr lang="en-US">
              <a:latin typeface="TimesNewRomanPSMT"/>
            </a:endParaRPr>
          </a:p>
          <a:p>
            <a:pPr algn="just"/>
            <a:endParaRPr lang="en-US">
              <a:effectLst/>
              <a:latin typeface="TimesNewRomanPSMT"/>
            </a:endParaRPr>
          </a:p>
          <a:p>
            <a:endParaRPr lang="en-US">
              <a:latin typeface="TimesNewRomanPSMT"/>
            </a:endParaRPr>
          </a:p>
          <a:p>
            <a:r>
              <a:rPr lang="en-US">
                <a:latin typeface="TimesNewRomanPSMT"/>
              </a:rPr>
              <a:t> </a:t>
            </a:r>
          </a:p>
          <a:p>
            <a:endParaRPr lang="en-US"/>
          </a:p>
        </p:txBody>
      </p:sp>
      <p:pic>
        <p:nvPicPr>
          <p:cNvPr id="5" name="Picture 4">
            <a:extLst>
              <a:ext uri="{FF2B5EF4-FFF2-40B4-BE49-F238E27FC236}">
                <a16:creationId xmlns:a16="http://schemas.microsoft.com/office/drawing/2014/main" id="{B8A6CDD4-4E68-3E64-1394-825E3DE23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932673" y="1053649"/>
            <a:ext cx="894883" cy="894883"/>
          </a:xfrm>
          <a:prstGeom prst="rect">
            <a:avLst/>
          </a:prstGeom>
        </p:spPr>
      </p:pic>
      <p:pic>
        <p:nvPicPr>
          <p:cNvPr id="11" name="Picture 10">
            <a:extLst>
              <a:ext uri="{FF2B5EF4-FFF2-40B4-BE49-F238E27FC236}">
                <a16:creationId xmlns:a16="http://schemas.microsoft.com/office/drawing/2014/main" id="{DFD7B9EF-C238-D6D4-C480-E45E1E4A7A6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16451" y="2182782"/>
            <a:ext cx="1955800" cy="1302593"/>
          </a:xfrm>
          <a:prstGeom prst="rect">
            <a:avLst/>
          </a:prstGeom>
        </p:spPr>
      </p:pic>
      <p:pic>
        <p:nvPicPr>
          <p:cNvPr id="14" name="Picture 13">
            <a:extLst>
              <a:ext uri="{FF2B5EF4-FFF2-40B4-BE49-F238E27FC236}">
                <a16:creationId xmlns:a16="http://schemas.microsoft.com/office/drawing/2014/main" id="{197DB177-D532-91E8-BE87-2C182AB13B5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456546" y="996313"/>
            <a:ext cx="1542583" cy="1542583"/>
          </a:xfrm>
          <a:prstGeom prst="rect">
            <a:avLst/>
          </a:prstGeom>
        </p:spPr>
      </p:pic>
      <p:pic>
        <p:nvPicPr>
          <p:cNvPr id="17" name="Picture 16">
            <a:extLst>
              <a:ext uri="{FF2B5EF4-FFF2-40B4-BE49-F238E27FC236}">
                <a16:creationId xmlns:a16="http://schemas.microsoft.com/office/drawing/2014/main" id="{E332B474-89DF-5A1E-2502-4FCC513537B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910078" y="2130638"/>
            <a:ext cx="683914" cy="645444"/>
          </a:xfrm>
          <a:prstGeom prst="rect">
            <a:avLst/>
          </a:prstGeom>
        </p:spPr>
      </p:pic>
      <p:pic>
        <p:nvPicPr>
          <p:cNvPr id="22" name="Picture 21">
            <a:extLst>
              <a:ext uri="{FF2B5EF4-FFF2-40B4-BE49-F238E27FC236}">
                <a16:creationId xmlns:a16="http://schemas.microsoft.com/office/drawing/2014/main" id="{303A0DEB-B2B3-09B4-B0B8-DEEA16450B2E}"/>
              </a:ext>
            </a:extLst>
          </p:cNvPr>
          <p:cNvPicPr>
            <a:picLocks noChangeAspect="1"/>
          </p:cNvPicPr>
          <p:nvPr/>
        </p:nvPicPr>
        <p:blipFill>
          <a:blip r:embed="rId10"/>
          <a:stretch>
            <a:fillRect/>
          </a:stretch>
        </p:blipFill>
        <p:spPr>
          <a:xfrm>
            <a:off x="7295679" y="3919067"/>
            <a:ext cx="4322748" cy="2220516"/>
          </a:xfrm>
          <a:prstGeom prst="rect">
            <a:avLst/>
          </a:prstGeom>
        </p:spPr>
      </p:pic>
      <p:sp>
        <p:nvSpPr>
          <p:cNvPr id="23" name="TextBox 22">
            <a:extLst>
              <a:ext uri="{FF2B5EF4-FFF2-40B4-BE49-F238E27FC236}">
                <a16:creationId xmlns:a16="http://schemas.microsoft.com/office/drawing/2014/main" id="{54EA3B11-D651-D6E1-4523-A50A965FD6B6}"/>
              </a:ext>
            </a:extLst>
          </p:cNvPr>
          <p:cNvSpPr txBox="1"/>
          <p:nvPr/>
        </p:nvSpPr>
        <p:spPr>
          <a:xfrm>
            <a:off x="1582094" y="2988086"/>
            <a:ext cx="5299372" cy="3693319"/>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NewRomanPSMT"/>
              </a:rPr>
              <a:t>Almost 40% of on-the-books revenue is canceled before arrival in 2018.</a:t>
            </a:r>
          </a:p>
          <a:p>
            <a:pPr marL="285750" indent="-285750" algn="just">
              <a:buFont typeface="Arial" panose="020B0604020202020204" pitchFamily="34" charset="0"/>
              <a:buChar char="•"/>
            </a:pPr>
            <a:endParaRPr lang="en-US">
              <a:latin typeface="TimesNewRomanPSMT"/>
            </a:endParaRPr>
          </a:p>
          <a:p>
            <a:pPr marL="285750" indent="-285750" algn="just">
              <a:buFont typeface="Arial" panose="020B0604020202020204" pitchFamily="34" charset="0"/>
              <a:buChar char="•"/>
            </a:pPr>
            <a:r>
              <a:rPr lang="en-US">
                <a:latin typeface="TimesNewRomanPSMT"/>
              </a:rPr>
              <a:t>Reservations with lead times longer than 60 days are 65% more likely to be canceled</a:t>
            </a:r>
          </a:p>
          <a:p>
            <a:pPr marL="285750" indent="-285750" algn="just">
              <a:buFont typeface="Arial" panose="020B0604020202020204" pitchFamily="34" charset="0"/>
              <a:buChar char="•"/>
            </a:pPr>
            <a:endParaRPr lang="en-US">
              <a:latin typeface="TimesNewRomanPSMT"/>
            </a:endParaRPr>
          </a:p>
          <a:p>
            <a:pPr algn="just"/>
            <a:r>
              <a:rPr lang="en-US">
                <a:latin typeface="TimesNewRomanPSMT"/>
              </a:rPr>
              <a:t>Hotel room cancellations hurt the entire value chain of the travel industry: the customer paying the cancellation fees, the travel agent losing his/her commission, and the hotel that is losing potential 30% extra income in Food &amp; Beverage and Amenity purchases from the hotel guest</a:t>
            </a:r>
          </a:p>
          <a:p>
            <a:endParaRPr lang="en-US"/>
          </a:p>
        </p:txBody>
      </p:sp>
    </p:spTree>
    <p:extLst>
      <p:ext uri="{BB962C8B-B14F-4D97-AF65-F5344CB8AC3E}">
        <p14:creationId xmlns:p14="http://schemas.microsoft.com/office/powerpoint/2010/main" val="128105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OBJECTIVE</a:t>
            </a:r>
            <a:endParaRPr lang="en-US" sz="2500"/>
          </a:p>
        </p:txBody>
      </p:sp>
      <p:graphicFrame>
        <p:nvGraphicFramePr>
          <p:cNvPr id="3" name="Diagram 2">
            <a:extLst>
              <a:ext uri="{FF2B5EF4-FFF2-40B4-BE49-F238E27FC236}">
                <a16:creationId xmlns:a16="http://schemas.microsoft.com/office/drawing/2014/main" id="{A56799DE-5AA6-EE14-DDD6-3C5226B7A518}"/>
              </a:ext>
            </a:extLst>
          </p:cNvPr>
          <p:cNvGraphicFramePr/>
          <p:nvPr>
            <p:extLst>
              <p:ext uri="{D42A27DB-BD31-4B8C-83A1-F6EECF244321}">
                <p14:modId xmlns:p14="http://schemas.microsoft.com/office/powerpoint/2010/main" val="2859932314"/>
              </p:ext>
            </p:extLst>
          </p:nvPr>
        </p:nvGraphicFramePr>
        <p:xfrm>
          <a:off x="2317168" y="3255023"/>
          <a:ext cx="8363986" cy="3294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97BB969-2E5D-7E7D-3877-412A3A41B8E3}"/>
              </a:ext>
            </a:extLst>
          </p:cNvPr>
          <p:cNvSpPr txBox="1"/>
          <p:nvPr/>
        </p:nvSpPr>
        <p:spPr>
          <a:xfrm>
            <a:off x="1413569" y="909461"/>
            <a:ext cx="9681894" cy="2862322"/>
          </a:xfrm>
          <a:prstGeom prst="rect">
            <a:avLst/>
          </a:prstGeom>
          <a:noFill/>
        </p:spPr>
        <p:txBody>
          <a:bodyPr wrap="square" rtlCol="0">
            <a:spAutoFit/>
          </a:bodyPr>
          <a:lstStyle/>
          <a:p>
            <a:pPr algn="just"/>
            <a:endParaRPr lang="en-US">
              <a:latin typeface="TimesNewRomanPSMT"/>
            </a:endParaRPr>
          </a:p>
          <a:p>
            <a:pPr algn="just"/>
            <a:r>
              <a:rPr lang="en-US" sz="1800">
                <a:effectLst/>
                <a:latin typeface="TimesNewRomanPSMT"/>
              </a:rPr>
              <a:t>The primary objective of our project is to </a:t>
            </a:r>
            <a:r>
              <a:rPr lang="en-US" sz="1800" b="1">
                <a:effectLst/>
                <a:latin typeface="TimesNewRomanPSMT"/>
              </a:rPr>
              <a:t>develop a machine learning model</a:t>
            </a:r>
            <a:r>
              <a:rPr lang="en-US" sz="1800">
                <a:effectLst/>
                <a:latin typeface="TimesNewRomanPSMT"/>
              </a:rPr>
              <a:t> that can accurately predict whether a customer will honor their hotel reservation or cancel it. By analyzing the dataset, we aim to identify the factors that influence reservation cancellations. This predictive model will enable hotel owners to proactively manage their resources, optimize revenue management strategies, and enhance customer service by better understanding customer booking behavior. </a:t>
            </a:r>
          </a:p>
          <a:p>
            <a:pPr algn="just"/>
            <a:endParaRPr lang="en-US" sz="1800">
              <a:effectLst/>
              <a:latin typeface="TimesNewRomanPSMT"/>
            </a:endParaRPr>
          </a:p>
          <a:p>
            <a:endParaRPr lang="en-US">
              <a:latin typeface="TimesNewRomanPSMT"/>
            </a:endParaRPr>
          </a:p>
          <a:p>
            <a:r>
              <a:rPr lang="en-US">
                <a:latin typeface="TimesNewRomanPSMT"/>
              </a:rPr>
              <a:t> </a:t>
            </a:r>
          </a:p>
          <a:p>
            <a:endParaRPr lang="en-US"/>
          </a:p>
        </p:txBody>
      </p:sp>
    </p:spTree>
    <p:extLst>
      <p:ext uri="{BB962C8B-B14F-4D97-AF65-F5344CB8AC3E}">
        <p14:creationId xmlns:p14="http://schemas.microsoft.com/office/powerpoint/2010/main" val="67535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DATA Description</a:t>
            </a:r>
            <a:endParaRPr lang="en-US" sz="2500"/>
          </a:p>
        </p:txBody>
      </p:sp>
      <p:sp>
        <p:nvSpPr>
          <p:cNvPr id="6" name="TextBox 5">
            <a:extLst>
              <a:ext uri="{FF2B5EF4-FFF2-40B4-BE49-F238E27FC236}">
                <a16:creationId xmlns:a16="http://schemas.microsoft.com/office/drawing/2014/main" id="{BDE17E27-1C24-B595-730E-7691C6352267}"/>
              </a:ext>
            </a:extLst>
          </p:cNvPr>
          <p:cNvSpPr txBox="1"/>
          <p:nvPr/>
        </p:nvSpPr>
        <p:spPr>
          <a:xfrm>
            <a:off x="1502778" y="1031186"/>
            <a:ext cx="9982975" cy="1077218"/>
          </a:xfrm>
          <a:prstGeom prst="rect">
            <a:avLst/>
          </a:prstGeom>
          <a:noFill/>
        </p:spPr>
        <p:txBody>
          <a:bodyPr wrap="square">
            <a:spAutoFit/>
          </a:bodyPr>
          <a:lstStyle/>
          <a:p>
            <a:r>
              <a:rPr lang="en-US" sz="1600">
                <a:effectLst/>
                <a:latin typeface="TimesNewRomanPSMT"/>
              </a:rPr>
              <a:t>Source of Dataset : </a:t>
            </a:r>
            <a:r>
              <a:rPr lang="en-US" sz="1600">
                <a:hlinkClick r:id="rId3"/>
              </a:rPr>
              <a:t>Reservation Cancellation Prediction | Kaggle</a:t>
            </a:r>
            <a:r>
              <a:rPr lang="en-US" sz="1600"/>
              <a:t> </a:t>
            </a:r>
            <a:r>
              <a:rPr lang="en-US" sz="1600">
                <a:latin typeface="TimesNewRomanPSMT"/>
              </a:rPr>
              <a:t>contains 18 columns and 18,137 entries.</a:t>
            </a:r>
          </a:p>
          <a:p>
            <a:pPr marL="285750" indent="-285750">
              <a:buFont typeface="Arial" panose="020B0604020202020204" pitchFamily="34" charset="0"/>
              <a:buChar char="•"/>
            </a:pPr>
            <a:endParaRPr lang="en-US" sz="1600">
              <a:latin typeface="TimesNewRomanPSMT"/>
            </a:endParaRPr>
          </a:p>
          <a:p>
            <a:endParaRPr lang="en-US" sz="1600"/>
          </a:p>
          <a:p>
            <a:pPr algn="just"/>
            <a:endParaRPr lang="en-US" sz="1600"/>
          </a:p>
        </p:txBody>
      </p:sp>
      <p:graphicFrame>
        <p:nvGraphicFramePr>
          <p:cNvPr id="7" name="Table 3">
            <a:extLst>
              <a:ext uri="{FF2B5EF4-FFF2-40B4-BE49-F238E27FC236}">
                <a16:creationId xmlns:a16="http://schemas.microsoft.com/office/drawing/2014/main" id="{01CB615E-0F64-A49D-6707-58048A9CF355}"/>
              </a:ext>
            </a:extLst>
          </p:cNvPr>
          <p:cNvGraphicFramePr>
            <a:graphicFrameLocks noGrp="1"/>
          </p:cNvGraphicFramePr>
          <p:nvPr>
            <p:extLst>
              <p:ext uri="{D42A27DB-BD31-4B8C-83A1-F6EECF244321}">
                <p14:modId xmlns:p14="http://schemas.microsoft.com/office/powerpoint/2010/main" val="2905363532"/>
              </p:ext>
            </p:extLst>
          </p:nvPr>
        </p:nvGraphicFramePr>
        <p:xfrm>
          <a:off x="1502780" y="1395046"/>
          <a:ext cx="9982973" cy="5350392"/>
        </p:xfrm>
        <a:graphic>
          <a:graphicData uri="http://schemas.openxmlformats.org/drawingml/2006/table">
            <a:tbl>
              <a:tblPr firstRow="1" bandRow="1">
                <a:tableStyleId>{5C22544A-7EE6-4342-B048-85BDC9FD1C3A}</a:tableStyleId>
              </a:tblPr>
              <a:tblGrid>
                <a:gridCol w="2560836">
                  <a:extLst>
                    <a:ext uri="{9D8B030D-6E8A-4147-A177-3AD203B41FA5}">
                      <a16:colId xmlns:a16="http://schemas.microsoft.com/office/drawing/2014/main" val="87716982"/>
                    </a:ext>
                  </a:extLst>
                </a:gridCol>
                <a:gridCol w="5263039">
                  <a:extLst>
                    <a:ext uri="{9D8B030D-6E8A-4147-A177-3AD203B41FA5}">
                      <a16:colId xmlns:a16="http://schemas.microsoft.com/office/drawing/2014/main" val="2166282604"/>
                    </a:ext>
                  </a:extLst>
                </a:gridCol>
                <a:gridCol w="2159098">
                  <a:extLst>
                    <a:ext uri="{9D8B030D-6E8A-4147-A177-3AD203B41FA5}">
                      <a16:colId xmlns:a16="http://schemas.microsoft.com/office/drawing/2014/main" val="1713679972"/>
                    </a:ext>
                  </a:extLst>
                </a:gridCol>
              </a:tblGrid>
              <a:tr h="262399">
                <a:tc>
                  <a:txBody>
                    <a:bodyPr/>
                    <a:lstStyle/>
                    <a:p>
                      <a:pPr fontAlgn="b"/>
                      <a:r>
                        <a:rPr lang="en-US" sz="1000" b="1">
                          <a:effectLst/>
                        </a:rPr>
                        <a:t>Variable Name</a:t>
                      </a:r>
                    </a:p>
                  </a:txBody>
                  <a:tcPr anchor="b"/>
                </a:tc>
                <a:tc>
                  <a:txBody>
                    <a:bodyPr/>
                    <a:lstStyle/>
                    <a:p>
                      <a:pPr fontAlgn="b"/>
                      <a:r>
                        <a:rPr lang="en-US" sz="1000" b="1">
                          <a:effectLst/>
                        </a:rPr>
                        <a:t>Description</a:t>
                      </a:r>
                    </a:p>
                  </a:txBody>
                  <a:tcPr anchor="b"/>
                </a:tc>
                <a:tc>
                  <a:txBody>
                    <a:bodyPr/>
                    <a:lstStyle/>
                    <a:p>
                      <a:pPr fontAlgn="b"/>
                      <a:r>
                        <a:rPr lang="en-US" sz="1000" b="1">
                          <a:effectLst/>
                        </a:rPr>
                        <a:t>Unique Values</a:t>
                      </a:r>
                    </a:p>
                  </a:txBody>
                  <a:tcPr anchor="b"/>
                </a:tc>
                <a:extLst>
                  <a:ext uri="{0D108BD9-81ED-4DB2-BD59-A6C34878D82A}">
                    <a16:rowId xmlns:a16="http://schemas.microsoft.com/office/drawing/2014/main" val="937071010"/>
                  </a:ext>
                </a:extLst>
              </a:tr>
              <a:tr h="301967">
                <a:tc>
                  <a:txBody>
                    <a:bodyPr/>
                    <a:lstStyle/>
                    <a:p>
                      <a:pPr fontAlgn="base"/>
                      <a:r>
                        <a:rPr lang="en-US" sz="1000">
                          <a:effectLst/>
                        </a:rPr>
                        <a:t>Booking_ID</a:t>
                      </a:r>
                    </a:p>
                  </a:txBody>
                  <a:tcPr anchor="ctr"/>
                </a:tc>
                <a:tc>
                  <a:txBody>
                    <a:bodyPr/>
                    <a:lstStyle/>
                    <a:p>
                      <a:pPr fontAlgn="base"/>
                      <a:r>
                        <a:rPr lang="en-US" sz="1000">
                          <a:effectLst/>
                        </a:rPr>
                        <a:t>Unique identifier of each booking</a:t>
                      </a:r>
                    </a:p>
                  </a:txBody>
                  <a:tcPr anchor="ctr"/>
                </a:tc>
                <a:tc>
                  <a:txBody>
                    <a:bodyPr/>
                    <a:lstStyle/>
                    <a:p>
                      <a:pPr fontAlgn="base"/>
                      <a:r>
                        <a:rPr lang="en-US" sz="1000">
                          <a:effectLst/>
                        </a:rPr>
                        <a:t>Unique</a:t>
                      </a:r>
                    </a:p>
                  </a:txBody>
                  <a:tcPr anchor="ctr"/>
                </a:tc>
                <a:extLst>
                  <a:ext uri="{0D108BD9-81ED-4DB2-BD59-A6C34878D82A}">
                    <a16:rowId xmlns:a16="http://schemas.microsoft.com/office/drawing/2014/main" val="767040203"/>
                  </a:ext>
                </a:extLst>
              </a:tr>
              <a:tr h="262399">
                <a:tc>
                  <a:txBody>
                    <a:bodyPr/>
                    <a:lstStyle/>
                    <a:p>
                      <a:pPr fontAlgn="base"/>
                      <a:r>
                        <a:rPr lang="en-US" sz="1000">
                          <a:effectLst/>
                        </a:rPr>
                        <a:t>No of adults</a:t>
                      </a:r>
                    </a:p>
                  </a:txBody>
                  <a:tcPr anchor="ctr"/>
                </a:tc>
                <a:tc>
                  <a:txBody>
                    <a:bodyPr/>
                    <a:lstStyle/>
                    <a:p>
                      <a:pPr fontAlgn="base"/>
                      <a:r>
                        <a:rPr lang="en-US" sz="1000">
                          <a:effectLst/>
                        </a:rPr>
                        <a:t>Number of adults in the reservation</a:t>
                      </a:r>
                    </a:p>
                  </a:txBody>
                  <a:tcPr anchor="ctr"/>
                </a:tc>
                <a:tc>
                  <a:txBody>
                    <a:bodyPr/>
                    <a:lstStyle/>
                    <a:p>
                      <a:pPr fontAlgn="base"/>
                      <a:r>
                        <a:rPr lang="en-US" sz="1000">
                          <a:effectLst/>
                        </a:rPr>
                        <a:t>[0 ,1 ,2 ,3 ,4, 7]</a:t>
                      </a:r>
                    </a:p>
                  </a:txBody>
                  <a:tcPr anchor="ctr"/>
                </a:tc>
                <a:extLst>
                  <a:ext uri="{0D108BD9-81ED-4DB2-BD59-A6C34878D82A}">
                    <a16:rowId xmlns:a16="http://schemas.microsoft.com/office/drawing/2014/main" val="2409935511"/>
                  </a:ext>
                </a:extLst>
              </a:tr>
              <a:tr h="262399">
                <a:tc>
                  <a:txBody>
                    <a:bodyPr/>
                    <a:lstStyle/>
                    <a:p>
                      <a:pPr fontAlgn="base"/>
                      <a:r>
                        <a:rPr lang="en-US" sz="1000">
                          <a:effectLst/>
                        </a:rPr>
                        <a:t>No of children</a:t>
                      </a:r>
                    </a:p>
                  </a:txBody>
                  <a:tcPr anchor="ctr"/>
                </a:tc>
                <a:tc>
                  <a:txBody>
                    <a:bodyPr/>
                    <a:lstStyle/>
                    <a:p>
                      <a:pPr fontAlgn="base"/>
                      <a:r>
                        <a:rPr lang="en-US" sz="1000">
                          <a:effectLst/>
                        </a:rPr>
                        <a:t>Number of children in the reservation</a:t>
                      </a:r>
                    </a:p>
                  </a:txBody>
                  <a:tcPr anchor="ctr"/>
                </a:tc>
                <a:tc>
                  <a:txBody>
                    <a:bodyPr/>
                    <a:lstStyle/>
                    <a:p>
                      <a:pPr fontAlgn="base"/>
                      <a:r>
                        <a:rPr lang="en-US" sz="1000">
                          <a:effectLst/>
                        </a:rPr>
                        <a:t>[0, 1, 2, 9, 3]</a:t>
                      </a:r>
                    </a:p>
                  </a:txBody>
                  <a:tcPr anchor="ctr"/>
                </a:tc>
                <a:extLst>
                  <a:ext uri="{0D108BD9-81ED-4DB2-BD59-A6C34878D82A}">
                    <a16:rowId xmlns:a16="http://schemas.microsoft.com/office/drawing/2014/main" val="1463063475"/>
                  </a:ext>
                </a:extLst>
              </a:tr>
              <a:tr h="319534">
                <a:tc>
                  <a:txBody>
                    <a:bodyPr/>
                    <a:lstStyle/>
                    <a:p>
                      <a:pPr fontAlgn="base"/>
                      <a:r>
                        <a:rPr lang="en-US" sz="1000">
                          <a:effectLst/>
                        </a:rPr>
                        <a:t>No of weekend nights</a:t>
                      </a:r>
                    </a:p>
                  </a:txBody>
                  <a:tcPr anchor="ctr"/>
                </a:tc>
                <a:tc>
                  <a:txBody>
                    <a:bodyPr/>
                    <a:lstStyle/>
                    <a:p>
                      <a:pPr fontAlgn="base"/>
                      <a:r>
                        <a:rPr lang="en-US" sz="1000">
                          <a:effectLst/>
                        </a:rPr>
                        <a:t>Number of weekend nights (Saturday or Sunday) the guest stayed/booked</a:t>
                      </a:r>
                    </a:p>
                  </a:txBody>
                  <a:tcPr anchor="ctr"/>
                </a:tc>
                <a:tc>
                  <a:txBody>
                    <a:bodyPr/>
                    <a:lstStyle/>
                    <a:p>
                      <a:pPr fontAlgn="base"/>
                      <a:r>
                        <a:rPr lang="en-US" sz="1000">
                          <a:effectLst/>
                        </a:rPr>
                        <a:t>[0-7]</a:t>
                      </a:r>
                    </a:p>
                  </a:txBody>
                  <a:tcPr anchor="ctr"/>
                </a:tc>
                <a:extLst>
                  <a:ext uri="{0D108BD9-81ED-4DB2-BD59-A6C34878D82A}">
                    <a16:rowId xmlns:a16="http://schemas.microsoft.com/office/drawing/2014/main" val="1898329658"/>
                  </a:ext>
                </a:extLst>
              </a:tr>
              <a:tr h="319534">
                <a:tc>
                  <a:txBody>
                    <a:bodyPr/>
                    <a:lstStyle/>
                    <a:p>
                      <a:pPr fontAlgn="base"/>
                      <a:r>
                        <a:rPr lang="en-US" sz="1000">
                          <a:effectLst/>
                        </a:rPr>
                        <a:t>No of week nights</a:t>
                      </a:r>
                    </a:p>
                  </a:txBody>
                  <a:tcPr anchor="ctr"/>
                </a:tc>
                <a:tc>
                  <a:txBody>
                    <a:bodyPr/>
                    <a:lstStyle/>
                    <a:p>
                      <a:pPr fontAlgn="base"/>
                      <a:r>
                        <a:rPr lang="en-US" sz="1000">
                          <a:effectLst/>
                        </a:rPr>
                        <a:t>Number of week nights (Monday to Friday) the guest stayed/booked</a:t>
                      </a:r>
                    </a:p>
                  </a:txBody>
                  <a:tcPr anchor="ctr"/>
                </a:tc>
                <a:tc>
                  <a:txBody>
                    <a:bodyPr/>
                    <a:lstStyle/>
                    <a:p>
                      <a:pPr fontAlgn="base"/>
                      <a:r>
                        <a:rPr lang="en-US" sz="1000">
                          <a:effectLst/>
                        </a:rPr>
                        <a:t>[0-16]</a:t>
                      </a:r>
                    </a:p>
                  </a:txBody>
                  <a:tcPr anchor="ctr"/>
                </a:tc>
                <a:extLst>
                  <a:ext uri="{0D108BD9-81ED-4DB2-BD59-A6C34878D82A}">
                    <a16:rowId xmlns:a16="http://schemas.microsoft.com/office/drawing/2014/main" val="3585195869"/>
                  </a:ext>
                </a:extLst>
              </a:tr>
              <a:tr h="262399">
                <a:tc>
                  <a:txBody>
                    <a:bodyPr/>
                    <a:lstStyle/>
                    <a:p>
                      <a:pPr fontAlgn="base"/>
                      <a:r>
                        <a:rPr lang="en-US" sz="1000">
                          <a:effectLst/>
                        </a:rPr>
                        <a:t>Type of meal plan</a:t>
                      </a:r>
                    </a:p>
                  </a:txBody>
                  <a:tcPr anchor="ctr"/>
                </a:tc>
                <a:tc>
                  <a:txBody>
                    <a:bodyPr/>
                    <a:lstStyle/>
                    <a:p>
                      <a:pPr fontAlgn="base"/>
                      <a:r>
                        <a:rPr lang="en-US" sz="1000">
                          <a:effectLst/>
                        </a:rPr>
                        <a:t>Meal plan booked by the customer</a:t>
                      </a:r>
                    </a:p>
                  </a:txBody>
                  <a:tcPr anchor="ctr"/>
                </a:tc>
                <a:tc>
                  <a:txBody>
                    <a:bodyPr/>
                    <a:lstStyle/>
                    <a:p>
                      <a:pPr fontAlgn="base"/>
                      <a:r>
                        <a:rPr lang="en-US" sz="1000">
                          <a:effectLst/>
                        </a:rPr>
                        <a:t>[0, 1, 2, 3]</a:t>
                      </a:r>
                    </a:p>
                  </a:txBody>
                  <a:tcPr anchor="ctr"/>
                </a:tc>
                <a:extLst>
                  <a:ext uri="{0D108BD9-81ED-4DB2-BD59-A6C34878D82A}">
                    <a16:rowId xmlns:a16="http://schemas.microsoft.com/office/drawing/2014/main" val="3538611775"/>
                  </a:ext>
                </a:extLst>
              </a:tr>
              <a:tr h="262399">
                <a:tc>
                  <a:txBody>
                    <a:bodyPr/>
                    <a:lstStyle/>
                    <a:p>
                      <a:pPr fontAlgn="base"/>
                      <a:r>
                        <a:rPr lang="en-US" sz="1000">
                          <a:effectLst/>
                        </a:rPr>
                        <a:t>Required car parking space</a:t>
                      </a:r>
                    </a:p>
                  </a:txBody>
                  <a:tcPr anchor="ctr"/>
                </a:tc>
                <a:tc>
                  <a:txBody>
                    <a:bodyPr/>
                    <a:lstStyle/>
                    <a:p>
                      <a:pPr fontAlgn="base"/>
                      <a:r>
                        <a:rPr lang="en-US" sz="1000">
                          <a:effectLst/>
                        </a:rPr>
                        <a:t>Indicator of whether the customer requires a car parking space</a:t>
                      </a:r>
                    </a:p>
                  </a:txBody>
                  <a:tcPr anchor="ctr"/>
                </a:tc>
                <a:tc>
                  <a:txBody>
                    <a:bodyPr/>
                    <a:lstStyle/>
                    <a:p>
                      <a:pPr fontAlgn="base"/>
                      <a:r>
                        <a:rPr lang="en-US" sz="1000">
                          <a:effectLst/>
                        </a:rPr>
                        <a:t>[0, 1]</a:t>
                      </a:r>
                    </a:p>
                  </a:txBody>
                  <a:tcPr anchor="ctr"/>
                </a:tc>
                <a:extLst>
                  <a:ext uri="{0D108BD9-81ED-4DB2-BD59-A6C34878D82A}">
                    <a16:rowId xmlns:a16="http://schemas.microsoft.com/office/drawing/2014/main" val="2094974538"/>
                  </a:ext>
                </a:extLst>
              </a:tr>
              <a:tr h="262399">
                <a:tc>
                  <a:txBody>
                    <a:bodyPr/>
                    <a:lstStyle/>
                    <a:p>
                      <a:pPr fontAlgn="base"/>
                      <a:r>
                        <a:rPr lang="en-US" sz="1000">
                          <a:effectLst/>
                        </a:rPr>
                        <a:t>Room type reserved</a:t>
                      </a:r>
                    </a:p>
                  </a:txBody>
                  <a:tcPr anchor="ctr"/>
                </a:tc>
                <a:tc>
                  <a:txBody>
                    <a:bodyPr/>
                    <a:lstStyle/>
                    <a:p>
                      <a:pPr fontAlgn="base"/>
                      <a:r>
                        <a:rPr lang="en-US" sz="1000">
                          <a:effectLst/>
                        </a:rPr>
                        <a:t>Type of room reserved by the customer</a:t>
                      </a:r>
                    </a:p>
                  </a:txBody>
                  <a:tcPr anchor="ctr"/>
                </a:tc>
                <a:tc>
                  <a:txBody>
                    <a:bodyPr/>
                    <a:lstStyle/>
                    <a:p>
                      <a:pPr fontAlgn="base"/>
                      <a:r>
                        <a:rPr lang="en-US" sz="1000">
                          <a:effectLst/>
                        </a:rPr>
                        <a:t>[0-6]</a:t>
                      </a:r>
                    </a:p>
                  </a:txBody>
                  <a:tcPr anchor="ctr"/>
                </a:tc>
                <a:extLst>
                  <a:ext uri="{0D108BD9-81ED-4DB2-BD59-A6C34878D82A}">
                    <a16:rowId xmlns:a16="http://schemas.microsoft.com/office/drawing/2014/main" val="2229470739"/>
                  </a:ext>
                </a:extLst>
              </a:tr>
              <a:tr h="262399">
                <a:tc>
                  <a:txBody>
                    <a:bodyPr/>
                    <a:lstStyle/>
                    <a:p>
                      <a:pPr fontAlgn="base"/>
                      <a:r>
                        <a:rPr lang="en-US" sz="1000">
                          <a:effectLst/>
                        </a:rPr>
                        <a:t>Lead time</a:t>
                      </a:r>
                    </a:p>
                  </a:txBody>
                  <a:tcPr anchor="ctr"/>
                </a:tc>
                <a:tc>
                  <a:txBody>
                    <a:bodyPr/>
                    <a:lstStyle/>
                    <a:p>
                      <a:pPr fontAlgn="base"/>
                      <a:r>
                        <a:rPr lang="en-US" sz="1000">
                          <a:effectLst/>
                        </a:rPr>
                        <a:t>Number of days between booking date and arrival date</a:t>
                      </a:r>
                    </a:p>
                  </a:txBody>
                  <a:tcPr anchor="ctr"/>
                </a:tc>
                <a:tc>
                  <a:txBody>
                    <a:bodyPr/>
                    <a:lstStyle/>
                    <a:p>
                      <a:pPr fontAlgn="base"/>
                      <a:r>
                        <a:rPr lang="en-US" sz="1000">
                          <a:effectLst/>
                        </a:rPr>
                        <a:t>[0 – 500]</a:t>
                      </a:r>
                    </a:p>
                  </a:txBody>
                  <a:tcPr anchor="ctr"/>
                </a:tc>
                <a:extLst>
                  <a:ext uri="{0D108BD9-81ED-4DB2-BD59-A6C34878D82A}">
                    <a16:rowId xmlns:a16="http://schemas.microsoft.com/office/drawing/2014/main" val="2612674909"/>
                  </a:ext>
                </a:extLst>
              </a:tr>
              <a:tr h="262399">
                <a:tc>
                  <a:txBody>
                    <a:bodyPr/>
                    <a:lstStyle/>
                    <a:p>
                      <a:pPr fontAlgn="base"/>
                      <a:r>
                        <a:rPr lang="en-US" sz="1000">
                          <a:effectLst/>
                        </a:rPr>
                        <a:t>Arrival year</a:t>
                      </a:r>
                    </a:p>
                  </a:txBody>
                  <a:tcPr anchor="ctr"/>
                </a:tc>
                <a:tc>
                  <a:txBody>
                    <a:bodyPr/>
                    <a:lstStyle/>
                    <a:p>
                      <a:pPr fontAlgn="base"/>
                      <a:r>
                        <a:rPr lang="en-US" sz="1000">
                          <a:effectLst/>
                        </a:rPr>
                        <a:t>Year of the arrival date</a:t>
                      </a:r>
                    </a:p>
                  </a:txBody>
                  <a:tcPr anchor="ctr"/>
                </a:tc>
                <a:tc>
                  <a:txBody>
                    <a:bodyPr/>
                    <a:lstStyle/>
                    <a:p>
                      <a:pPr fontAlgn="base"/>
                      <a:r>
                        <a:rPr lang="en-US" sz="1000">
                          <a:effectLst/>
                        </a:rPr>
                        <a:t>[2017, 2018]</a:t>
                      </a:r>
                    </a:p>
                  </a:txBody>
                  <a:tcPr anchor="ctr"/>
                </a:tc>
                <a:extLst>
                  <a:ext uri="{0D108BD9-81ED-4DB2-BD59-A6C34878D82A}">
                    <a16:rowId xmlns:a16="http://schemas.microsoft.com/office/drawing/2014/main" val="3117458460"/>
                  </a:ext>
                </a:extLst>
              </a:tr>
              <a:tr h="301967">
                <a:tc>
                  <a:txBody>
                    <a:bodyPr/>
                    <a:lstStyle/>
                    <a:p>
                      <a:pPr fontAlgn="base"/>
                      <a:r>
                        <a:rPr lang="en-US" sz="1000">
                          <a:effectLst/>
                        </a:rPr>
                        <a:t>Arrival month</a:t>
                      </a:r>
                    </a:p>
                  </a:txBody>
                  <a:tcPr anchor="ctr"/>
                </a:tc>
                <a:tc>
                  <a:txBody>
                    <a:bodyPr/>
                    <a:lstStyle/>
                    <a:p>
                      <a:pPr fontAlgn="base"/>
                      <a:r>
                        <a:rPr lang="en-US" sz="1000">
                          <a:effectLst/>
                        </a:rPr>
                        <a:t>Month of the arrival date</a:t>
                      </a:r>
                    </a:p>
                  </a:txBody>
                  <a:tcPr anchor="ctr"/>
                </a:tc>
                <a:tc>
                  <a:txBody>
                    <a:bodyPr/>
                    <a:lstStyle/>
                    <a:p>
                      <a:pPr fontAlgn="base"/>
                      <a:r>
                        <a:rPr lang="en-US" sz="1000">
                          <a:effectLst/>
                        </a:rPr>
                        <a:t>[1-12]</a:t>
                      </a:r>
                    </a:p>
                  </a:txBody>
                  <a:tcPr anchor="ctr"/>
                </a:tc>
                <a:extLst>
                  <a:ext uri="{0D108BD9-81ED-4DB2-BD59-A6C34878D82A}">
                    <a16:rowId xmlns:a16="http://schemas.microsoft.com/office/drawing/2014/main" val="2676189424"/>
                  </a:ext>
                </a:extLst>
              </a:tr>
              <a:tr h="262399">
                <a:tc>
                  <a:txBody>
                    <a:bodyPr/>
                    <a:lstStyle/>
                    <a:p>
                      <a:pPr fontAlgn="base"/>
                      <a:r>
                        <a:rPr lang="en-US" sz="1000">
                          <a:effectLst/>
                        </a:rPr>
                        <a:t>Arrival date</a:t>
                      </a:r>
                    </a:p>
                  </a:txBody>
                  <a:tcPr anchor="ctr"/>
                </a:tc>
                <a:tc>
                  <a:txBody>
                    <a:bodyPr/>
                    <a:lstStyle/>
                    <a:p>
                      <a:pPr fontAlgn="base"/>
                      <a:r>
                        <a:rPr lang="en-US" sz="1000">
                          <a:effectLst/>
                        </a:rPr>
                        <a:t>Date of the month</a:t>
                      </a:r>
                    </a:p>
                  </a:txBody>
                  <a:tcPr anchor="ctr"/>
                </a:tc>
                <a:tc>
                  <a:txBody>
                    <a:bodyPr/>
                    <a:lstStyle/>
                    <a:p>
                      <a:pPr fontAlgn="base"/>
                      <a:r>
                        <a:rPr lang="en-US" sz="1000">
                          <a:effectLst/>
                        </a:rPr>
                        <a:t>[1-31]</a:t>
                      </a:r>
                    </a:p>
                  </a:txBody>
                  <a:tcPr anchor="ctr"/>
                </a:tc>
                <a:extLst>
                  <a:ext uri="{0D108BD9-81ED-4DB2-BD59-A6C34878D82A}">
                    <a16:rowId xmlns:a16="http://schemas.microsoft.com/office/drawing/2014/main" val="2419988280"/>
                  </a:ext>
                </a:extLst>
              </a:tr>
              <a:tr h="262399">
                <a:tc>
                  <a:txBody>
                    <a:bodyPr/>
                    <a:lstStyle/>
                    <a:p>
                      <a:pPr fontAlgn="base"/>
                      <a:r>
                        <a:rPr lang="en-US" sz="1000">
                          <a:effectLst/>
                        </a:rPr>
                        <a:t>Market segment type</a:t>
                      </a:r>
                    </a:p>
                  </a:txBody>
                  <a:tcPr anchor="ctr"/>
                </a:tc>
                <a:tc>
                  <a:txBody>
                    <a:bodyPr/>
                    <a:lstStyle/>
                    <a:p>
                      <a:pPr fontAlgn="base"/>
                      <a:r>
                        <a:rPr lang="en-US" sz="1000">
                          <a:effectLst/>
                        </a:rPr>
                        <a:t>Market segment designation</a:t>
                      </a:r>
                    </a:p>
                  </a:txBody>
                  <a:tcPr anchor="ctr"/>
                </a:tc>
                <a:tc>
                  <a:txBody>
                    <a:bodyPr/>
                    <a:lstStyle/>
                    <a:p>
                      <a:pPr fontAlgn="base"/>
                      <a:r>
                        <a:rPr lang="en-US" sz="1000">
                          <a:effectLst/>
                        </a:rPr>
                        <a:t>[1, 0, 2, 4, 3]</a:t>
                      </a:r>
                    </a:p>
                  </a:txBody>
                  <a:tcPr anchor="ctr"/>
                </a:tc>
                <a:extLst>
                  <a:ext uri="{0D108BD9-81ED-4DB2-BD59-A6C34878D82A}">
                    <a16:rowId xmlns:a16="http://schemas.microsoft.com/office/drawing/2014/main" val="1491086049"/>
                  </a:ext>
                </a:extLst>
              </a:tr>
              <a:tr h="262399">
                <a:tc>
                  <a:txBody>
                    <a:bodyPr/>
                    <a:lstStyle/>
                    <a:p>
                      <a:pPr fontAlgn="base"/>
                      <a:r>
                        <a:rPr lang="en-US" sz="1000">
                          <a:effectLst/>
                        </a:rPr>
                        <a:t>Repeated guest</a:t>
                      </a:r>
                    </a:p>
                  </a:txBody>
                  <a:tcPr anchor="ctr"/>
                </a:tc>
                <a:tc>
                  <a:txBody>
                    <a:bodyPr/>
                    <a:lstStyle/>
                    <a:p>
                      <a:pPr fontAlgn="base"/>
                      <a:r>
                        <a:rPr lang="en-US" sz="1000">
                          <a:effectLst/>
                        </a:rPr>
                        <a:t>Indicator of whether the customer is a repeated guest</a:t>
                      </a:r>
                    </a:p>
                  </a:txBody>
                  <a:tcPr anchor="ctr"/>
                </a:tc>
                <a:tc>
                  <a:txBody>
                    <a:bodyPr/>
                    <a:lstStyle/>
                    <a:p>
                      <a:pPr fontAlgn="base"/>
                      <a:r>
                        <a:rPr lang="en-US" sz="1000">
                          <a:effectLst/>
                        </a:rPr>
                        <a:t>[0, 1]</a:t>
                      </a:r>
                    </a:p>
                  </a:txBody>
                  <a:tcPr anchor="ctr"/>
                </a:tc>
                <a:extLst>
                  <a:ext uri="{0D108BD9-81ED-4DB2-BD59-A6C34878D82A}">
                    <a16:rowId xmlns:a16="http://schemas.microsoft.com/office/drawing/2014/main" val="3967315728"/>
                  </a:ext>
                </a:extLst>
              </a:tr>
              <a:tr h="319534">
                <a:tc>
                  <a:txBody>
                    <a:bodyPr/>
                    <a:lstStyle/>
                    <a:p>
                      <a:pPr fontAlgn="base"/>
                      <a:r>
                        <a:rPr lang="en-US" sz="1000">
                          <a:effectLst/>
                        </a:rPr>
                        <a:t>No of previous cancellations</a:t>
                      </a:r>
                    </a:p>
                  </a:txBody>
                  <a:tcPr anchor="ctr"/>
                </a:tc>
                <a:tc>
                  <a:txBody>
                    <a:bodyPr/>
                    <a:lstStyle/>
                    <a:p>
                      <a:pPr fontAlgn="base"/>
                      <a:r>
                        <a:rPr lang="en-US" sz="1000">
                          <a:effectLst/>
                        </a:rPr>
                        <a:t>Number of previous bookings canceled by the customer</a:t>
                      </a:r>
                    </a:p>
                  </a:txBody>
                  <a:tcPr anchor="ctr"/>
                </a:tc>
                <a:tc>
                  <a:txBody>
                    <a:bodyPr/>
                    <a:lstStyle/>
                    <a:p>
                      <a:pPr fontAlgn="base"/>
                      <a:r>
                        <a:rPr lang="en-US" sz="1000">
                          <a:effectLst/>
                        </a:rPr>
                        <a:t>[0, 1, 11, 3, 2, 4, 5, 13, 6]</a:t>
                      </a:r>
                    </a:p>
                  </a:txBody>
                  <a:tcPr anchor="ctr"/>
                </a:tc>
                <a:extLst>
                  <a:ext uri="{0D108BD9-81ED-4DB2-BD59-A6C34878D82A}">
                    <a16:rowId xmlns:a16="http://schemas.microsoft.com/office/drawing/2014/main" val="1728132977"/>
                  </a:ext>
                </a:extLst>
              </a:tr>
              <a:tr h="319534">
                <a:tc>
                  <a:txBody>
                    <a:bodyPr/>
                    <a:lstStyle/>
                    <a:p>
                      <a:pPr fontAlgn="base"/>
                      <a:r>
                        <a:rPr lang="en-US" sz="1000">
                          <a:effectLst/>
                        </a:rPr>
                        <a:t>No of previous bookings not canceled</a:t>
                      </a:r>
                    </a:p>
                  </a:txBody>
                  <a:tcPr anchor="ctr"/>
                </a:tc>
                <a:tc>
                  <a:txBody>
                    <a:bodyPr/>
                    <a:lstStyle/>
                    <a:p>
                      <a:pPr fontAlgn="base"/>
                      <a:r>
                        <a:rPr lang="en-US" sz="1000">
                          <a:effectLst/>
                        </a:rPr>
                        <a:t>Number of previous bookings not canceled by the customer</a:t>
                      </a:r>
                    </a:p>
                  </a:txBody>
                  <a:tcPr anchor="ctr"/>
                </a:tc>
                <a:tc>
                  <a:txBody>
                    <a:bodyPr/>
                    <a:lstStyle/>
                    <a:p>
                      <a:pPr fontAlgn="base"/>
                      <a:r>
                        <a:rPr lang="en-US" sz="1000">
                          <a:effectLst/>
                        </a:rPr>
                        <a:t>[0 - 51]</a:t>
                      </a:r>
                    </a:p>
                  </a:txBody>
                  <a:tcPr anchor="ctr"/>
                </a:tc>
                <a:extLst>
                  <a:ext uri="{0D108BD9-81ED-4DB2-BD59-A6C34878D82A}">
                    <a16:rowId xmlns:a16="http://schemas.microsoft.com/office/drawing/2014/main" val="1819500385"/>
                  </a:ext>
                </a:extLst>
              </a:tr>
              <a:tr h="262399">
                <a:tc>
                  <a:txBody>
                    <a:bodyPr/>
                    <a:lstStyle/>
                    <a:p>
                      <a:pPr fontAlgn="base"/>
                      <a:r>
                        <a:rPr lang="en-US" sz="1000">
                          <a:effectLst/>
                        </a:rPr>
                        <a:t>No of special requests</a:t>
                      </a:r>
                    </a:p>
                  </a:txBody>
                  <a:tcPr anchor="ctr"/>
                </a:tc>
                <a:tc>
                  <a:txBody>
                    <a:bodyPr/>
                    <a:lstStyle/>
                    <a:p>
                      <a:pPr fontAlgn="base"/>
                      <a:r>
                        <a:rPr lang="en-US" sz="1000">
                          <a:effectLst/>
                        </a:rPr>
                        <a:t>Total number of special requests made by the customer</a:t>
                      </a:r>
                    </a:p>
                  </a:txBody>
                  <a:tcPr anchor="ctr"/>
                </a:tc>
                <a:tc>
                  <a:txBody>
                    <a:bodyPr/>
                    <a:lstStyle/>
                    <a:p>
                      <a:pPr fontAlgn="base"/>
                      <a:r>
                        <a:rPr lang="en-US" sz="1000">
                          <a:effectLst/>
                        </a:rPr>
                        <a:t>[ 0, 1, 2,  3, 4, 5]</a:t>
                      </a:r>
                    </a:p>
                  </a:txBody>
                  <a:tcPr anchor="ctr"/>
                </a:tc>
                <a:extLst>
                  <a:ext uri="{0D108BD9-81ED-4DB2-BD59-A6C34878D82A}">
                    <a16:rowId xmlns:a16="http://schemas.microsoft.com/office/drawing/2014/main" val="483632478"/>
                  </a:ext>
                </a:extLst>
              </a:tr>
              <a:tr h="319534">
                <a:tc>
                  <a:txBody>
                    <a:bodyPr/>
                    <a:lstStyle/>
                    <a:p>
                      <a:pPr fontAlgn="base"/>
                      <a:r>
                        <a:rPr lang="en-US" sz="1000">
                          <a:effectLst/>
                        </a:rPr>
                        <a:t>Booking status (Target variable)</a:t>
                      </a:r>
                    </a:p>
                  </a:txBody>
                  <a:tcPr anchor="ctr"/>
                </a:tc>
                <a:tc>
                  <a:txBody>
                    <a:bodyPr/>
                    <a:lstStyle/>
                    <a:p>
                      <a:pPr fontAlgn="base"/>
                      <a:r>
                        <a:rPr lang="en-US" sz="1000">
                          <a:effectLst/>
                        </a:rPr>
                        <a:t>Flag indicating if the booking was canceled or not</a:t>
                      </a:r>
                    </a:p>
                  </a:txBody>
                  <a:tcPr anchor="ctr"/>
                </a:tc>
                <a:tc>
                  <a:txBody>
                    <a:bodyPr/>
                    <a:lstStyle/>
                    <a:p>
                      <a:pPr fontAlgn="base"/>
                      <a:r>
                        <a:rPr lang="en-US" sz="1000">
                          <a:effectLst/>
                        </a:rPr>
                        <a:t>[0, 1]</a:t>
                      </a:r>
                    </a:p>
                  </a:txBody>
                  <a:tcPr anchor="ctr"/>
                </a:tc>
                <a:extLst>
                  <a:ext uri="{0D108BD9-81ED-4DB2-BD59-A6C34878D82A}">
                    <a16:rowId xmlns:a16="http://schemas.microsoft.com/office/drawing/2014/main" val="2180245850"/>
                  </a:ext>
                </a:extLst>
              </a:tr>
            </a:tbl>
          </a:graphicData>
        </a:graphic>
      </p:graphicFrame>
    </p:spTree>
    <p:extLst>
      <p:ext uri="{BB962C8B-B14F-4D97-AF65-F5344CB8AC3E}">
        <p14:creationId xmlns:p14="http://schemas.microsoft.com/office/powerpoint/2010/main" val="108450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Data pre-processing</a:t>
            </a:r>
            <a:endParaRPr lang="en-US" sz="2500"/>
          </a:p>
        </p:txBody>
      </p:sp>
      <p:sp>
        <p:nvSpPr>
          <p:cNvPr id="4" name="TextBox 3">
            <a:extLst>
              <a:ext uri="{FF2B5EF4-FFF2-40B4-BE49-F238E27FC236}">
                <a16:creationId xmlns:a16="http://schemas.microsoft.com/office/drawing/2014/main" id="{2F0B0E1A-D870-B75C-F866-741446687D1C}"/>
              </a:ext>
            </a:extLst>
          </p:cNvPr>
          <p:cNvSpPr txBox="1"/>
          <p:nvPr/>
        </p:nvSpPr>
        <p:spPr>
          <a:xfrm>
            <a:off x="1045578" y="738654"/>
            <a:ext cx="5455212" cy="5909310"/>
          </a:xfrm>
          <a:prstGeom prst="rect">
            <a:avLst/>
          </a:prstGeom>
          <a:noFill/>
        </p:spPr>
        <p:txBody>
          <a:bodyPr wrap="square" rtlCol="0">
            <a:spAutoFit/>
          </a:bodyPr>
          <a:lstStyle/>
          <a:p>
            <a:pPr algn="just"/>
            <a:endParaRPr lang="en-US">
              <a:latin typeface="TimesNewRomanPSMT"/>
            </a:endParaRPr>
          </a:p>
          <a:p>
            <a:pPr marL="285750" indent="-285750" algn="just">
              <a:buFont typeface="Arial" panose="020B0604020202020204" pitchFamily="34" charset="0"/>
              <a:buChar char="•"/>
            </a:pPr>
            <a:endParaRPr lang="en-US" sz="1800" b="0" i="0">
              <a:solidFill>
                <a:schemeClr val="tx1"/>
              </a:solidFill>
              <a:effectLst/>
              <a:latin typeface="Söhne"/>
            </a:endParaRPr>
          </a:p>
          <a:p>
            <a:pPr marL="285750" indent="-285750" algn="just">
              <a:buFont typeface="Arial" panose="020B0604020202020204" pitchFamily="34" charset="0"/>
              <a:buChar char="•"/>
            </a:pPr>
            <a:endParaRPr lang="en-US">
              <a:latin typeface="Söhne"/>
            </a:endParaRPr>
          </a:p>
          <a:p>
            <a:pPr marL="285750" indent="-285750" algn="just">
              <a:buFont typeface="Arial" panose="020B0604020202020204" pitchFamily="34" charset="0"/>
              <a:buChar char="•"/>
            </a:pPr>
            <a:r>
              <a:rPr lang="en-US" sz="1800" b="0" i="0">
                <a:solidFill>
                  <a:schemeClr val="tx1"/>
                </a:solidFill>
                <a:effectLst/>
                <a:latin typeface="Times New Roman" panose="02020603050405020304" pitchFamily="18" charset="0"/>
                <a:cs typeface="Times New Roman" panose="02020603050405020304" pitchFamily="18" charset="0"/>
              </a:rPr>
              <a:t>Identified unique values, providing an overview of the distinct values present in each column.</a:t>
            </a:r>
          </a:p>
          <a:p>
            <a:pPr algn="just"/>
            <a:endParaRPr lang="en-US" sz="1800" b="0" i="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R</a:t>
            </a:r>
            <a:r>
              <a:rPr lang="en-US" sz="1800" b="0" i="0">
                <a:solidFill>
                  <a:schemeClr val="tx1"/>
                </a:solidFill>
                <a:effectLst/>
                <a:latin typeface="Times New Roman" panose="02020603050405020304" pitchFamily="18" charset="0"/>
                <a:cs typeface="Times New Roman" panose="02020603050405020304" pitchFamily="18" charset="0"/>
              </a:rPr>
              <a:t>emoved rows where both the number of children and adults are zero, resulting in a dataset with non-zero adult or child entries. </a:t>
            </a:r>
          </a:p>
          <a:p>
            <a:pPr algn="just"/>
            <a:endParaRPr lang="en-US" sz="1800" b="0" i="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a:solidFill>
                  <a:schemeClr val="tx1"/>
                </a:solidFill>
                <a:effectLst/>
                <a:latin typeface="Times New Roman" panose="02020603050405020304" pitchFamily="18" charset="0"/>
                <a:cs typeface="Times New Roman" panose="02020603050405020304" pitchFamily="18" charset="0"/>
              </a:rPr>
              <a:t>Then, duplicate rows are checked and removed, ensuring a clean and deduplicated data frame.</a:t>
            </a:r>
          </a:p>
          <a:p>
            <a:pPr algn="just"/>
            <a:endParaRPr lang="en-US" sz="1800" b="0" i="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Removing outliers (</a:t>
            </a:r>
            <a:r>
              <a:rPr lang="en-US">
                <a:latin typeface="Times New Roman" panose="02020603050405020304" pitchFamily="18" charset="0"/>
                <a:cs typeface="Times New Roman" panose="02020603050405020304" pitchFamily="18" charset="0"/>
              </a:rPr>
              <a:t>children = 9 and 3, adults = 7, weekend nights = 6, 7, week nights = 11,12,13,14,15, </a:t>
            </a:r>
            <a:r>
              <a:rPr lang="en-US" err="1">
                <a:latin typeface="Times New Roman" panose="02020603050405020304" pitchFamily="18" charset="0"/>
                <a:cs typeface="Times New Roman" panose="02020603050405020304" pitchFamily="18" charset="0"/>
              </a:rPr>
              <a:t>room_type_reserved</a:t>
            </a:r>
            <a:r>
              <a:rPr lang="en-US">
                <a:latin typeface="Times New Roman" panose="02020603050405020304" pitchFamily="18" charset="0"/>
                <a:cs typeface="Times New Roman" panose="02020603050405020304" pitchFamily="18" charset="0"/>
              </a:rPr>
              <a:t> = 6, </a:t>
            </a:r>
            <a:r>
              <a:rPr lang="en-US" err="1">
                <a:latin typeface="Times New Roman" panose="02020603050405020304" pitchFamily="18" charset="0"/>
                <a:cs typeface="Times New Roman" panose="02020603050405020304" pitchFamily="18" charset="0"/>
              </a:rPr>
              <a:t>type_of_meal_plan</a:t>
            </a:r>
            <a:r>
              <a:rPr lang="en-US">
                <a:latin typeface="Times New Roman" panose="02020603050405020304" pitchFamily="18" charset="0"/>
                <a:cs typeface="Times New Roman" panose="02020603050405020304" pitchFamily="18" charset="0"/>
              </a:rPr>
              <a:t> = 3</a:t>
            </a:r>
            <a:r>
              <a:rPr lang="en-US" sz="1800">
                <a:solidFill>
                  <a:schemeClr val="tx1"/>
                </a:solidFill>
                <a:latin typeface="Times New Roman" panose="02020603050405020304" pitchFamily="18" charset="0"/>
                <a:cs typeface="Times New Roman" panose="02020603050405020304" pitchFamily="18" charset="0"/>
              </a:rPr>
              <a:t>) resulted in 13,983 entries and 18 columns.</a:t>
            </a:r>
          </a:p>
          <a:p>
            <a:pPr algn="just"/>
            <a:endParaRPr lang="en-US" sz="1800" b="0" i="0">
              <a:solidFill>
                <a:schemeClr val="tx1"/>
              </a:solidFill>
              <a:effectLst/>
              <a:latin typeface="Söhne"/>
            </a:endParaRPr>
          </a:p>
          <a:p>
            <a:pPr marL="285750" indent="-285750" algn="just">
              <a:buFont typeface="Arial" panose="020B0604020202020204" pitchFamily="34" charset="0"/>
              <a:buChar char="•"/>
            </a:pPr>
            <a:endParaRPr lang="en-US">
              <a:latin typeface="TimesNewRomanPSMT"/>
            </a:endParaRPr>
          </a:p>
          <a:p>
            <a:pPr algn="just"/>
            <a:r>
              <a:rPr lang="en-US">
                <a:latin typeface="TimesNewRomanPSMT"/>
              </a:rPr>
              <a:t> </a:t>
            </a:r>
          </a:p>
          <a:p>
            <a:pPr algn="just"/>
            <a:endParaRPr lang="en-US"/>
          </a:p>
        </p:txBody>
      </p:sp>
      <p:pic>
        <p:nvPicPr>
          <p:cNvPr id="6" name="Picture 5">
            <a:extLst>
              <a:ext uri="{FF2B5EF4-FFF2-40B4-BE49-F238E27FC236}">
                <a16:creationId xmlns:a16="http://schemas.microsoft.com/office/drawing/2014/main" id="{7D7BC16C-AC93-A125-5BCA-E95C12E796F0}"/>
              </a:ext>
            </a:extLst>
          </p:cNvPr>
          <p:cNvPicPr>
            <a:picLocks noChangeAspect="1"/>
          </p:cNvPicPr>
          <p:nvPr/>
        </p:nvPicPr>
        <p:blipFill>
          <a:blip r:embed="rId2"/>
          <a:stretch>
            <a:fillRect/>
          </a:stretch>
        </p:blipFill>
        <p:spPr>
          <a:xfrm>
            <a:off x="6653190" y="1154153"/>
            <a:ext cx="4990756" cy="5078313"/>
          </a:xfrm>
          <a:prstGeom prst="rect">
            <a:avLst/>
          </a:prstGeom>
        </p:spPr>
      </p:pic>
      <p:sp>
        <p:nvSpPr>
          <p:cNvPr id="8" name="TextBox 7">
            <a:extLst>
              <a:ext uri="{FF2B5EF4-FFF2-40B4-BE49-F238E27FC236}">
                <a16:creationId xmlns:a16="http://schemas.microsoft.com/office/drawing/2014/main" id="{70F1F547-0A74-929E-6B02-C95B75A8D454}"/>
              </a:ext>
            </a:extLst>
          </p:cNvPr>
          <p:cNvSpPr txBox="1"/>
          <p:nvPr/>
        </p:nvSpPr>
        <p:spPr>
          <a:xfrm>
            <a:off x="8564113" y="6323016"/>
            <a:ext cx="1168910" cy="246221"/>
          </a:xfrm>
          <a:prstGeom prst="rect">
            <a:avLst/>
          </a:prstGeom>
          <a:noFill/>
        </p:spPr>
        <p:txBody>
          <a:bodyPr wrap="none" rtlCol="0">
            <a:spAutoFit/>
          </a:bodyPr>
          <a:lstStyle/>
          <a:p>
            <a:r>
              <a:rPr lang="en-US" sz="1000" i="1"/>
              <a:t>Box plots for outliers</a:t>
            </a:r>
          </a:p>
        </p:txBody>
      </p:sp>
    </p:spTree>
    <p:extLst>
      <p:ext uri="{BB962C8B-B14F-4D97-AF65-F5344CB8AC3E}">
        <p14:creationId xmlns:p14="http://schemas.microsoft.com/office/powerpoint/2010/main" val="47685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HYPOTHESIS TESTING</a:t>
            </a:r>
            <a:endParaRPr lang="en-US" sz="2500"/>
          </a:p>
        </p:txBody>
      </p:sp>
      <p:grpSp>
        <p:nvGrpSpPr>
          <p:cNvPr id="15" name="Group 14">
            <a:extLst>
              <a:ext uri="{FF2B5EF4-FFF2-40B4-BE49-F238E27FC236}">
                <a16:creationId xmlns:a16="http://schemas.microsoft.com/office/drawing/2014/main" id="{B401D3F4-6A13-0729-CD3B-6DE825253429}"/>
              </a:ext>
            </a:extLst>
          </p:cNvPr>
          <p:cNvGrpSpPr/>
          <p:nvPr/>
        </p:nvGrpSpPr>
        <p:grpSpPr>
          <a:xfrm>
            <a:off x="7175143" y="2180491"/>
            <a:ext cx="4158617" cy="2572661"/>
            <a:chOff x="6566385" y="1154153"/>
            <a:chExt cx="4669311" cy="3597602"/>
          </a:xfrm>
        </p:grpSpPr>
        <p:pic>
          <p:nvPicPr>
            <p:cNvPr id="5" name="Picture 4">
              <a:extLst>
                <a:ext uri="{FF2B5EF4-FFF2-40B4-BE49-F238E27FC236}">
                  <a16:creationId xmlns:a16="http://schemas.microsoft.com/office/drawing/2014/main" id="{6E3B027A-9273-9409-31C1-9A3E204C19D8}"/>
                </a:ext>
              </a:extLst>
            </p:cNvPr>
            <p:cNvPicPr>
              <a:picLocks noChangeAspect="1"/>
            </p:cNvPicPr>
            <p:nvPr/>
          </p:nvPicPr>
          <p:blipFill>
            <a:blip r:embed="rId2"/>
            <a:stretch>
              <a:fillRect/>
            </a:stretch>
          </p:blipFill>
          <p:spPr>
            <a:xfrm>
              <a:off x="6566385" y="1154153"/>
              <a:ext cx="2235200" cy="1727200"/>
            </a:xfrm>
            <a:prstGeom prst="rect">
              <a:avLst/>
            </a:prstGeom>
          </p:spPr>
        </p:pic>
        <p:pic>
          <p:nvPicPr>
            <p:cNvPr id="6" name="Picture 5">
              <a:extLst>
                <a:ext uri="{FF2B5EF4-FFF2-40B4-BE49-F238E27FC236}">
                  <a16:creationId xmlns:a16="http://schemas.microsoft.com/office/drawing/2014/main" id="{8B05AC23-2089-D17D-C048-AB468F1A2E04}"/>
                </a:ext>
              </a:extLst>
            </p:cNvPr>
            <p:cNvPicPr>
              <a:picLocks noChangeAspect="1"/>
            </p:cNvPicPr>
            <p:nvPr/>
          </p:nvPicPr>
          <p:blipFill>
            <a:blip r:embed="rId3"/>
            <a:stretch>
              <a:fillRect/>
            </a:stretch>
          </p:blipFill>
          <p:spPr>
            <a:xfrm>
              <a:off x="8968745" y="1154153"/>
              <a:ext cx="2266951" cy="1727200"/>
            </a:xfrm>
            <a:prstGeom prst="rect">
              <a:avLst/>
            </a:prstGeom>
          </p:spPr>
        </p:pic>
        <p:pic>
          <p:nvPicPr>
            <p:cNvPr id="7" name="Picture 6">
              <a:extLst>
                <a:ext uri="{FF2B5EF4-FFF2-40B4-BE49-F238E27FC236}">
                  <a16:creationId xmlns:a16="http://schemas.microsoft.com/office/drawing/2014/main" id="{65B18EC5-C6E4-AB51-CFB1-B0E067319C5F}"/>
                </a:ext>
              </a:extLst>
            </p:cNvPr>
            <p:cNvPicPr>
              <a:picLocks noChangeAspect="1"/>
            </p:cNvPicPr>
            <p:nvPr/>
          </p:nvPicPr>
          <p:blipFill>
            <a:blip r:embed="rId4"/>
            <a:stretch>
              <a:fillRect/>
            </a:stretch>
          </p:blipFill>
          <p:spPr>
            <a:xfrm>
              <a:off x="6566385" y="3024555"/>
              <a:ext cx="2235200" cy="1727200"/>
            </a:xfrm>
            <a:prstGeom prst="rect">
              <a:avLst/>
            </a:prstGeom>
          </p:spPr>
        </p:pic>
        <p:pic>
          <p:nvPicPr>
            <p:cNvPr id="8" name="Picture 7">
              <a:extLst>
                <a:ext uri="{FF2B5EF4-FFF2-40B4-BE49-F238E27FC236}">
                  <a16:creationId xmlns:a16="http://schemas.microsoft.com/office/drawing/2014/main" id="{7319654B-A9FB-0B17-BC30-4FD0EE4BB977}"/>
                </a:ext>
              </a:extLst>
            </p:cNvPr>
            <p:cNvPicPr>
              <a:picLocks noChangeAspect="1"/>
            </p:cNvPicPr>
            <p:nvPr/>
          </p:nvPicPr>
          <p:blipFill>
            <a:blip r:embed="rId5"/>
            <a:stretch>
              <a:fillRect/>
            </a:stretch>
          </p:blipFill>
          <p:spPr>
            <a:xfrm>
              <a:off x="8968745" y="3024554"/>
              <a:ext cx="2235201" cy="1727201"/>
            </a:xfrm>
            <a:prstGeom prst="rect">
              <a:avLst/>
            </a:prstGeom>
          </p:spPr>
        </p:pic>
      </p:grpSp>
      <p:grpSp>
        <p:nvGrpSpPr>
          <p:cNvPr id="14" name="Group 13">
            <a:extLst>
              <a:ext uri="{FF2B5EF4-FFF2-40B4-BE49-F238E27FC236}">
                <a16:creationId xmlns:a16="http://schemas.microsoft.com/office/drawing/2014/main" id="{8BBF1447-20BA-208C-2709-C893F86B7993}"/>
              </a:ext>
            </a:extLst>
          </p:cNvPr>
          <p:cNvGrpSpPr/>
          <p:nvPr/>
        </p:nvGrpSpPr>
        <p:grpSpPr>
          <a:xfrm>
            <a:off x="1934307" y="2750161"/>
            <a:ext cx="3751385" cy="1535723"/>
            <a:chOff x="6566385" y="4883538"/>
            <a:chExt cx="4637561" cy="1974462"/>
          </a:xfrm>
        </p:grpSpPr>
        <p:pic>
          <p:nvPicPr>
            <p:cNvPr id="9" name="Picture 8">
              <a:extLst>
                <a:ext uri="{FF2B5EF4-FFF2-40B4-BE49-F238E27FC236}">
                  <a16:creationId xmlns:a16="http://schemas.microsoft.com/office/drawing/2014/main" id="{BA8CFAB8-7ADE-BEA7-E0E7-2BB3380F019C}"/>
                </a:ext>
              </a:extLst>
            </p:cNvPr>
            <p:cNvPicPr>
              <a:picLocks noChangeAspect="1"/>
            </p:cNvPicPr>
            <p:nvPr/>
          </p:nvPicPr>
          <p:blipFill>
            <a:blip r:embed="rId6"/>
            <a:stretch>
              <a:fillRect/>
            </a:stretch>
          </p:blipFill>
          <p:spPr>
            <a:xfrm>
              <a:off x="6566385" y="4883538"/>
              <a:ext cx="2235201" cy="1727201"/>
            </a:xfrm>
            <a:prstGeom prst="rect">
              <a:avLst/>
            </a:prstGeom>
          </p:spPr>
        </p:pic>
        <p:pic>
          <p:nvPicPr>
            <p:cNvPr id="10" name="Picture 9">
              <a:extLst>
                <a:ext uri="{FF2B5EF4-FFF2-40B4-BE49-F238E27FC236}">
                  <a16:creationId xmlns:a16="http://schemas.microsoft.com/office/drawing/2014/main" id="{E18A087E-5C0D-990E-6DA8-4E81DB97F8CA}"/>
                </a:ext>
              </a:extLst>
            </p:cNvPr>
            <p:cNvPicPr>
              <a:picLocks noChangeAspect="1"/>
            </p:cNvPicPr>
            <p:nvPr/>
          </p:nvPicPr>
          <p:blipFill>
            <a:blip r:embed="rId7"/>
            <a:stretch>
              <a:fillRect/>
            </a:stretch>
          </p:blipFill>
          <p:spPr>
            <a:xfrm>
              <a:off x="8968744" y="4883538"/>
              <a:ext cx="2235202" cy="1707795"/>
            </a:xfrm>
            <a:prstGeom prst="rect">
              <a:avLst/>
            </a:prstGeom>
          </p:spPr>
        </p:pic>
        <p:sp>
          <p:nvSpPr>
            <p:cNvPr id="11" name="TextBox 10">
              <a:extLst>
                <a:ext uri="{FF2B5EF4-FFF2-40B4-BE49-F238E27FC236}">
                  <a16:creationId xmlns:a16="http://schemas.microsoft.com/office/drawing/2014/main" id="{59F05B8F-3CD8-BA95-C720-E81AEA1E91CA}"/>
                </a:ext>
              </a:extLst>
            </p:cNvPr>
            <p:cNvSpPr txBox="1"/>
            <p:nvPr/>
          </p:nvSpPr>
          <p:spPr>
            <a:xfrm>
              <a:off x="7326923" y="6598979"/>
              <a:ext cx="941283" cy="246221"/>
            </a:xfrm>
            <a:prstGeom prst="rect">
              <a:avLst/>
            </a:prstGeom>
            <a:noFill/>
          </p:spPr>
          <p:txBody>
            <a:bodyPr wrap="none" rtlCol="0">
              <a:spAutoFit/>
            </a:bodyPr>
            <a:lstStyle/>
            <a:p>
              <a:r>
                <a:rPr lang="en-US" sz="1000"/>
                <a:t>P-value : 0.128</a:t>
              </a:r>
            </a:p>
          </p:txBody>
        </p:sp>
        <p:sp>
          <p:nvSpPr>
            <p:cNvPr id="12" name="TextBox 11">
              <a:extLst>
                <a:ext uri="{FF2B5EF4-FFF2-40B4-BE49-F238E27FC236}">
                  <a16:creationId xmlns:a16="http://schemas.microsoft.com/office/drawing/2014/main" id="{0AAD6713-CCAD-8B8E-B06E-16D64E0138CD}"/>
                </a:ext>
              </a:extLst>
            </p:cNvPr>
            <p:cNvSpPr txBox="1"/>
            <p:nvPr/>
          </p:nvSpPr>
          <p:spPr>
            <a:xfrm>
              <a:off x="9505226" y="6611779"/>
              <a:ext cx="877163" cy="246221"/>
            </a:xfrm>
            <a:prstGeom prst="rect">
              <a:avLst/>
            </a:prstGeom>
            <a:noFill/>
          </p:spPr>
          <p:txBody>
            <a:bodyPr wrap="none" rtlCol="0">
              <a:spAutoFit/>
            </a:bodyPr>
            <a:lstStyle/>
            <a:p>
              <a:r>
                <a:rPr lang="en-US" sz="1000"/>
                <a:t>P-value : 0.06</a:t>
              </a:r>
            </a:p>
          </p:txBody>
        </p:sp>
      </p:grpSp>
      <p:sp>
        <p:nvSpPr>
          <p:cNvPr id="13" name="Frame 12">
            <a:extLst>
              <a:ext uri="{FF2B5EF4-FFF2-40B4-BE49-F238E27FC236}">
                <a16:creationId xmlns:a16="http://schemas.microsoft.com/office/drawing/2014/main" id="{969374DF-9BD2-4901-6109-BDC9C001E549}"/>
              </a:ext>
            </a:extLst>
          </p:cNvPr>
          <p:cNvSpPr/>
          <p:nvPr/>
        </p:nvSpPr>
        <p:spPr>
          <a:xfrm>
            <a:off x="1383323" y="2113699"/>
            <a:ext cx="4970586" cy="28909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TextBox 16">
            <a:extLst>
              <a:ext uri="{FF2B5EF4-FFF2-40B4-BE49-F238E27FC236}">
                <a16:creationId xmlns:a16="http://schemas.microsoft.com/office/drawing/2014/main" id="{32C0FC83-A2EF-EB3A-D7E7-316EDA226672}"/>
              </a:ext>
            </a:extLst>
          </p:cNvPr>
          <p:cNvSpPr txBox="1"/>
          <p:nvPr/>
        </p:nvSpPr>
        <p:spPr>
          <a:xfrm>
            <a:off x="1653805" y="4677155"/>
            <a:ext cx="4970586" cy="461665"/>
          </a:xfrm>
          <a:prstGeom prst="rect">
            <a:avLst/>
          </a:prstGeom>
          <a:noFill/>
        </p:spPr>
        <p:txBody>
          <a:bodyPr wrap="square" rtlCol="0">
            <a:spAutoFit/>
          </a:bodyPr>
          <a:lstStyle/>
          <a:p>
            <a:r>
              <a:rPr lang="en-US" sz="1200">
                <a:solidFill>
                  <a:schemeClr val="bg1"/>
                </a:solidFill>
              </a:rPr>
              <a:t>Fail to reject null hypothesis because p-value is greater than alpha 0.05</a:t>
            </a:r>
          </a:p>
          <a:p>
            <a:endParaRPr lang="en-US" sz="1200">
              <a:solidFill>
                <a:schemeClr val="bg1"/>
              </a:solidFill>
            </a:endParaRPr>
          </a:p>
        </p:txBody>
      </p:sp>
      <p:sp>
        <p:nvSpPr>
          <p:cNvPr id="18" name="TextBox 17">
            <a:extLst>
              <a:ext uri="{FF2B5EF4-FFF2-40B4-BE49-F238E27FC236}">
                <a16:creationId xmlns:a16="http://schemas.microsoft.com/office/drawing/2014/main" id="{023CDB56-84E7-6D9D-A822-6CC85BFC83BB}"/>
              </a:ext>
            </a:extLst>
          </p:cNvPr>
          <p:cNvSpPr txBox="1"/>
          <p:nvPr/>
        </p:nvSpPr>
        <p:spPr>
          <a:xfrm>
            <a:off x="7228597" y="4726351"/>
            <a:ext cx="4105163" cy="461665"/>
          </a:xfrm>
          <a:prstGeom prst="rect">
            <a:avLst/>
          </a:prstGeom>
          <a:noFill/>
        </p:spPr>
        <p:txBody>
          <a:bodyPr wrap="none" rtlCol="0">
            <a:spAutoFit/>
          </a:bodyPr>
          <a:lstStyle/>
          <a:p>
            <a:r>
              <a:rPr lang="en-US" sz="1200"/>
              <a:t>Rejected null hypothesis because p-value is less than alpha 0.05</a:t>
            </a:r>
          </a:p>
          <a:p>
            <a:endParaRPr lang="en-US" sz="1200"/>
          </a:p>
        </p:txBody>
      </p:sp>
      <p:sp>
        <p:nvSpPr>
          <p:cNvPr id="19" name="TextBox 18">
            <a:extLst>
              <a:ext uri="{FF2B5EF4-FFF2-40B4-BE49-F238E27FC236}">
                <a16:creationId xmlns:a16="http://schemas.microsoft.com/office/drawing/2014/main" id="{417CCDDF-0DA5-655D-9185-CE95C7A38B55}"/>
              </a:ext>
            </a:extLst>
          </p:cNvPr>
          <p:cNvSpPr txBox="1"/>
          <p:nvPr/>
        </p:nvSpPr>
        <p:spPr>
          <a:xfrm>
            <a:off x="1383323" y="1159792"/>
            <a:ext cx="8015977" cy="646331"/>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Null hypothesis : No difference between </a:t>
            </a:r>
            <a:r>
              <a:rPr lang="en-US" err="1">
                <a:latin typeface="Times New Roman" panose="02020603050405020304" pitchFamily="18" charset="0"/>
                <a:cs typeface="Times New Roman" panose="02020603050405020304" pitchFamily="18" charset="0"/>
              </a:rPr>
              <a:t>booking_status</a:t>
            </a:r>
            <a:r>
              <a:rPr lang="en-US">
                <a:latin typeface="Times New Roman" panose="02020603050405020304" pitchFamily="18" charset="0"/>
                <a:cs typeface="Times New Roman" panose="02020603050405020304" pitchFamily="18" charset="0"/>
              </a:rPr>
              <a:t> and variables</a:t>
            </a:r>
          </a:p>
          <a:p>
            <a:r>
              <a:rPr lang="en-US">
                <a:latin typeface="Times New Roman" panose="02020603050405020304" pitchFamily="18" charset="0"/>
                <a:cs typeface="Times New Roman" panose="02020603050405020304" pitchFamily="18" charset="0"/>
              </a:rPr>
              <a:t>Alternative hypothesis : Significant difference between </a:t>
            </a:r>
            <a:r>
              <a:rPr lang="en-US" err="1">
                <a:latin typeface="Times New Roman" panose="02020603050405020304" pitchFamily="18" charset="0"/>
                <a:cs typeface="Times New Roman" panose="02020603050405020304" pitchFamily="18" charset="0"/>
              </a:rPr>
              <a:t>booking_status</a:t>
            </a:r>
            <a:r>
              <a:rPr lang="en-US">
                <a:latin typeface="Times New Roman" panose="02020603050405020304" pitchFamily="18" charset="0"/>
                <a:cs typeface="Times New Roman" panose="02020603050405020304" pitchFamily="18" charset="0"/>
              </a:rPr>
              <a:t> and variables</a:t>
            </a:r>
          </a:p>
        </p:txBody>
      </p:sp>
      <p:sp>
        <p:nvSpPr>
          <p:cNvPr id="20" name="TextBox 19">
            <a:extLst>
              <a:ext uri="{FF2B5EF4-FFF2-40B4-BE49-F238E27FC236}">
                <a16:creationId xmlns:a16="http://schemas.microsoft.com/office/drawing/2014/main" id="{AFAA801D-ECDC-34B1-50BD-F5F539EAF6E3}"/>
              </a:ext>
            </a:extLst>
          </p:cNvPr>
          <p:cNvSpPr txBox="1"/>
          <p:nvPr/>
        </p:nvSpPr>
        <p:spPr>
          <a:xfrm>
            <a:off x="1383324" y="5439508"/>
            <a:ext cx="9950436" cy="923330"/>
          </a:xfrm>
          <a:prstGeom prst="rect">
            <a:avLst/>
          </a:prstGeom>
          <a:noFill/>
        </p:spPr>
        <p:txBody>
          <a:bodyPr wrap="square" rtlCol="0">
            <a:spAutoFit/>
          </a:bodyPr>
          <a:lstStyle/>
          <a:p>
            <a:pPr algn="just"/>
            <a:r>
              <a:rPr lang="en-US">
                <a:solidFill>
                  <a:srgbClr val="374151"/>
                </a:solidFill>
                <a:latin typeface="Times New Roman" panose="02020603050405020304" pitchFamily="18" charset="0"/>
                <a:cs typeface="Times New Roman" panose="02020603050405020304" pitchFamily="18" charset="0"/>
              </a:rPr>
              <a:t>T</a:t>
            </a:r>
            <a:r>
              <a:rPr lang="en-US" b="0" i="0">
                <a:solidFill>
                  <a:srgbClr val="374151"/>
                </a:solidFill>
                <a:effectLst/>
                <a:latin typeface="Times New Roman" panose="02020603050405020304" pitchFamily="18" charset="0"/>
                <a:cs typeface="Times New Roman" panose="02020603050405020304" pitchFamily="18" charset="0"/>
              </a:rPr>
              <a:t>he lack of a significant difference in market segment type and arrival date with booking status suggests that these variables may not be strong predictors of reservation cancellations in the dataset. Other variables which rejected the null hypothesis are the important predictors for reservation cancellation.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5631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correlation</a:t>
            </a:r>
            <a:endParaRPr lang="en-US" sz="2500"/>
          </a:p>
        </p:txBody>
      </p:sp>
      <p:pic>
        <p:nvPicPr>
          <p:cNvPr id="3" name="Picture 2">
            <a:extLst>
              <a:ext uri="{FF2B5EF4-FFF2-40B4-BE49-F238E27FC236}">
                <a16:creationId xmlns:a16="http://schemas.microsoft.com/office/drawing/2014/main" id="{E740936E-07DE-65BA-031F-7B9AEA14C58C}"/>
              </a:ext>
            </a:extLst>
          </p:cNvPr>
          <p:cNvPicPr>
            <a:picLocks noChangeAspect="1"/>
          </p:cNvPicPr>
          <p:nvPr/>
        </p:nvPicPr>
        <p:blipFill>
          <a:blip r:embed="rId2"/>
          <a:stretch>
            <a:fillRect/>
          </a:stretch>
        </p:blipFill>
        <p:spPr>
          <a:xfrm>
            <a:off x="5920155" y="1415284"/>
            <a:ext cx="5617704" cy="5096138"/>
          </a:xfrm>
          <a:prstGeom prst="rect">
            <a:avLst/>
          </a:prstGeom>
        </p:spPr>
      </p:pic>
      <p:sp>
        <p:nvSpPr>
          <p:cNvPr id="4" name="TextBox 3">
            <a:extLst>
              <a:ext uri="{FF2B5EF4-FFF2-40B4-BE49-F238E27FC236}">
                <a16:creationId xmlns:a16="http://schemas.microsoft.com/office/drawing/2014/main" id="{17CDF2A2-9A8E-825B-D151-0A27AFA6E8E3}"/>
              </a:ext>
            </a:extLst>
          </p:cNvPr>
          <p:cNvSpPr txBox="1"/>
          <p:nvPr/>
        </p:nvSpPr>
        <p:spPr>
          <a:xfrm>
            <a:off x="1308541" y="1004573"/>
            <a:ext cx="4482658" cy="5570756"/>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Positive correlations with </a:t>
            </a:r>
            <a:r>
              <a:rPr lang="en-US" err="1">
                <a:latin typeface="Times New Roman" panose="02020603050405020304" pitchFamily="18" charset="0"/>
                <a:cs typeface="Times New Roman" panose="02020603050405020304" pitchFamily="18" charset="0"/>
              </a:rPr>
              <a:t>booking_status</a:t>
            </a:r>
            <a:r>
              <a:rPr lang="en-US">
                <a:latin typeface="Times New Roman" panose="02020603050405020304" pitchFamily="18" charset="0"/>
                <a:cs typeface="Times New Roman" panose="02020603050405020304" pitchFamily="18" charset="0"/>
              </a:rPr>
              <a:t>:</a:t>
            </a:r>
          </a:p>
          <a:p>
            <a:r>
              <a:rPr lang="en-US" sz="1600">
                <a:latin typeface="Times New Roman" panose="02020603050405020304" pitchFamily="18" charset="0"/>
                <a:cs typeface="Times New Roman" panose="02020603050405020304" pitchFamily="18" charset="0"/>
              </a:rPr>
              <a:t>1. `</a:t>
            </a:r>
            <a:r>
              <a:rPr lang="en-US" sz="1600" err="1">
                <a:latin typeface="Times New Roman" panose="02020603050405020304" pitchFamily="18" charset="0"/>
                <a:cs typeface="Times New Roman" panose="02020603050405020304" pitchFamily="18" charset="0"/>
              </a:rPr>
              <a:t>no_of_adults</a:t>
            </a:r>
            <a:r>
              <a:rPr lang="en-US" sz="1600">
                <a:latin typeface="Times New Roman" panose="02020603050405020304" pitchFamily="18" charset="0"/>
                <a:cs typeface="Times New Roman" panose="02020603050405020304" pitchFamily="18" charset="0"/>
              </a:rPr>
              <a:t>` (0.11)</a:t>
            </a:r>
          </a:p>
          <a:p>
            <a:r>
              <a:rPr lang="en-US" sz="1600">
                <a:latin typeface="Times New Roman" panose="02020603050405020304" pitchFamily="18" charset="0"/>
                <a:cs typeface="Times New Roman" panose="02020603050405020304" pitchFamily="18" charset="0"/>
              </a:rPr>
              <a:t>2. `</a:t>
            </a:r>
            <a:r>
              <a:rPr lang="en-US" sz="1600" err="1">
                <a:latin typeface="Times New Roman" panose="02020603050405020304" pitchFamily="18" charset="0"/>
                <a:cs typeface="Times New Roman" panose="02020603050405020304" pitchFamily="18" charset="0"/>
              </a:rPr>
              <a:t>no_of_children</a:t>
            </a:r>
            <a:r>
              <a:rPr lang="en-US" sz="1600">
                <a:latin typeface="Times New Roman" panose="02020603050405020304" pitchFamily="18" charset="0"/>
                <a:cs typeface="Times New Roman" panose="02020603050405020304" pitchFamily="18" charset="0"/>
              </a:rPr>
              <a:t>` (0.07)</a:t>
            </a:r>
          </a:p>
          <a:p>
            <a:r>
              <a:rPr lang="en-US" sz="1600">
                <a:latin typeface="Times New Roman" panose="02020603050405020304" pitchFamily="18" charset="0"/>
                <a:cs typeface="Times New Roman" panose="02020603050405020304" pitchFamily="18" charset="0"/>
              </a:rPr>
              <a:t>3. `</a:t>
            </a:r>
            <a:r>
              <a:rPr lang="en-US" sz="1600" err="1">
                <a:latin typeface="Times New Roman" panose="02020603050405020304" pitchFamily="18" charset="0"/>
                <a:cs typeface="Times New Roman" panose="02020603050405020304" pitchFamily="18" charset="0"/>
              </a:rPr>
              <a:t>no_of_weekend_nights</a:t>
            </a:r>
            <a:r>
              <a:rPr lang="en-US" sz="1600">
                <a:latin typeface="Times New Roman" panose="02020603050405020304" pitchFamily="18" charset="0"/>
                <a:cs typeface="Times New Roman" panose="02020603050405020304" pitchFamily="18" charset="0"/>
              </a:rPr>
              <a:t>` (0.05)</a:t>
            </a:r>
          </a:p>
          <a:p>
            <a:r>
              <a:rPr lang="en-US" sz="1600">
                <a:latin typeface="Times New Roman" panose="02020603050405020304" pitchFamily="18" charset="0"/>
                <a:cs typeface="Times New Roman" panose="02020603050405020304" pitchFamily="18" charset="0"/>
              </a:rPr>
              <a:t>4. `</a:t>
            </a:r>
            <a:r>
              <a:rPr lang="en-US" sz="1600" err="1">
                <a:latin typeface="Times New Roman" panose="02020603050405020304" pitchFamily="18" charset="0"/>
                <a:cs typeface="Times New Roman" panose="02020603050405020304" pitchFamily="18" charset="0"/>
              </a:rPr>
              <a:t>no_of_week_nights</a:t>
            </a:r>
            <a:r>
              <a:rPr lang="en-US" sz="1600">
                <a:latin typeface="Times New Roman" panose="02020603050405020304" pitchFamily="18" charset="0"/>
                <a:cs typeface="Times New Roman" panose="02020603050405020304" pitchFamily="18" charset="0"/>
              </a:rPr>
              <a:t>` (0.12)</a:t>
            </a:r>
          </a:p>
          <a:p>
            <a:r>
              <a:rPr lang="en-US" sz="1600">
                <a:latin typeface="Times New Roman" panose="02020603050405020304" pitchFamily="18" charset="0"/>
                <a:cs typeface="Times New Roman" panose="02020603050405020304" pitchFamily="18" charset="0"/>
              </a:rPr>
              <a:t>5. `</a:t>
            </a:r>
            <a:r>
              <a:rPr lang="en-US" sz="1600" err="1">
                <a:latin typeface="Times New Roman" panose="02020603050405020304" pitchFamily="18" charset="0"/>
                <a:cs typeface="Times New Roman" panose="02020603050405020304" pitchFamily="18" charset="0"/>
              </a:rPr>
              <a:t>type_of_meal_plan</a:t>
            </a:r>
            <a:r>
              <a:rPr lang="en-US" sz="1600">
                <a:latin typeface="Times New Roman" panose="02020603050405020304" pitchFamily="18" charset="0"/>
                <a:cs typeface="Times New Roman" panose="02020603050405020304" pitchFamily="18" charset="0"/>
              </a:rPr>
              <a:t>` (0.06)</a:t>
            </a:r>
          </a:p>
          <a:p>
            <a:r>
              <a:rPr lang="en-US" sz="1600">
                <a:latin typeface="Times New Roman" panose="02020603050405020304" pitchFamily="18" charset="0"/>
                <a:cs typeface="Times New Roman" panose="02020603050405020304" pitchFamily="18" charset="0"/>
              </a:rPr>
              <a:t>6. `</a:t>
            </a:r>
            <a:r>
              <a:rPr lang="en-US" sz="1600" err="1">
                <a:latin typeface="Times New Roman" panose="02020603050405020304" pitchFamily="18" charset="0"/>
                <a:cs typeface="Times New Roman" panose="02020603050405020304" pitchFamily="18" charset="0"/>
              </a:rPr>
              <a:t>room_type_reserved</a:t>
            </a:r>
            <a:r>
              <a:rPr lang="en-US" sz="1600">
                <a:latin typeface="Times New Roman" panose="02020603050405020304" pitchFamily="18" charset="0"/>
                <a:cs typeface="Times New Roman" panose="02020603050405020304" pitchFamily="18" charset="0"/>
              </a:rPr>
              <a:t>` (0.06)</a:t>
            </a:r>
          </a:p>
          <a:p>
            <a:r>
              <a:rPr lang="en-US" sz="1600">
                <a:latin typeface="Times New Roman" panose="02020603050405020304" pitchFamily="18" charset="0"/>
                <a:cs typeface="Times New Roman" panose="02020603050405020304" pitchFamily="18" charset="0"/>
              </a:rPr>
              <a:t>7. `</a:t>
            </a:r>
            <a:r>
              <a:rPr lang="en-US" sz="1600" err="1">
                <a:latin typeface="Times New Roman" panose="02020603050405020304" pitchFamily="18" charset="0"/>
                <a:cs typeface="Times New Roman" panose="02020603050405020304" pitchFamily="18" charset="0"/>
              </a:rPr>
              <a:t>lead_time</a:t>
            </a:r>
            <a:r>
              <a:rPr lang="en-US" sz="1600">
                <a:latin typeface="Times New Roman" panose="02020603050405020304" pitchFamily="18" charset="0"/>
                <a:cs typeface="Times New Roman" panose="02020603050405020304" pitchFamily="18" charset="0"/>
              </a:rPr>
              <a:t>` (0.37)</a:t>
            </a:r>
          </a:p>
          <a:p>
            <a:r>
              <a:rPr lang="en-US" sz="1600">
                <a:latin typeface="Times New Roman" panose="02020603050405020304" pitchFamily="18" charset="0"/>
                <a:cs typeface="Times New Roman" panose="02020603050405020304" pitchFamily="18" charset="0"/>
              </a:rPr>
              <a:t>8. `</a:t>
            </a:r>
            <a:r>
              <a:rPr lang="en-US" sz="1600" err="1">
                <a:latin typeface="Times New Roman" panose="02020603050405020304" pitchFamily="18" charset="0"/>
                <a:cs typeface="Times New Roman" panose="02020603050405020304" pitchFamily="18" charset="0"/>
              </a:rPr>
              <a:t>arrival_year</a:t>
            </a:r>
            <a:r>
              <a:rPr lang="en-US" sz="1600">
                <a:latin typeface="Times New Roman" panose="02020603050405020304" pitchFamily="18" charset="0"/>
                <a:cs typeface="Times New Roman" panose="02020603050405020304" pitchFamily="18" charset="0"/>
              </a:rPr>
              <a:t>` (0.16)</a:t>
            </a:r>
          </a:p>
          <a:p>
            <a:r>
              <a:rPr lang="en-US" sz="1600">
                <a:latin typeface="Times New Roman" panose="02020603050405020304" pitchFamily="18" charset="0"/>
                <a:cs typeface="Times New Roman" panose="02020603050405020304" pitchFamily="18" charset="0"/>
              </a:rPr>
              <a:t>9. `</a:t>
            </a:r>
            <a:r>
              <a:rPr lang="en-US" sz="1600" err="1">
                <a:latin typeface="Times New Roman" panose="02020603050405020304" pitchFamily="18" charset="0"/>
                <a:cs typeface="Times New Roman" panose="02020603050405020304" pitchFamily="18" charset="0"/>
              </a:rPr>
              <a:t>avg_price_per_room</a:t>
            </a:r>
            <a:r>
              <a:rPr lang="en-US" sz="1600">
                <a:latin typeface="Times New Roman" panose="02020603050405020304" pitchFamily="18" charset="0"/>
                <a:cs typeface="Times New Roman" panose="02020603050405020304" pitchFamily="18" charset="0"/>
              </a:rPr>
              <a:t>` (0.16)</a:t>
            </a:r>
          </a:p>
          <a:p>
            <a:endParaRPr lang="en-US" sz="160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Negative correlations with </a:t>
            </a:r>
            <a:r>
              <a:rPr lang="en-US" err="1">
                <a:latin typeface="Times New Roman" panose="02020603050405020304" pitchFamily="18" charset="0"/>
                <a:cs typeface="Times New Roman" panose="02020603050405020304" pitchFamily="18" charset="0"/>
              </a:rPr>
              <a:t>booking_status</a:t>
            </a:r>
            <a:r>
              <a:rPr lang="en-US">
                <a:latin typeface="Times New Roman" panose="02020603050405020304" pitchFamily="18" charset="0"/>
                <a:cs typeface="Times New Roman" panose="02020603050405020304" pitchFamily="18" charset="0"/>
              </a:rPr>
              <a:t>:</a:t>
            </a:r>
          </a:p>
          <a:p>
            <a:r>
              <a:rPr lang="en-US" sz="1600">
                <a:latin typeface="Times New Roman" panose="02020603050405020304" pitchFamily="18" charset="0"/>
                <a:cs typeface="Times New Roman" panose="02020603050405020304" pitchFamily="18" charset="0"/>
              </a:rPr>
              <a:t>1. `</a:t>
            </a:r>
            <a:r>
              <a:rPr lang="en-US" sz="1600" err="1">
                <a:latin typeface="Times New Roman" panose="02020603050405020304" pitchFamily="18" charset="0"/>
                <a:cs typeface="Times New Roman" panose="02020603050405020304" pitchFamily="18" charset="0"/>
              </a:rPr>
              <a:t>required_car_parking_space</a:t>
            </a:r>
            <a:r>
              <a:rPr lang="en-US" sz="1600">
                <a:latin typeface="Times New Roman" panose="02020603050405020304" pitchFamily="18" charset="0"/>
                <a:cs typeface="Times New Roman" panose="02020603050405020304" pitchFamily="18" charset="0"/>
              </a:rPr>
              <a:t>` (-0.09)</a:t>
            </a:r>
          </a:p>
          <a:p>
            <a:r>
              <a:rPr lang="en-US" sz="1600">
                <a:latin typeface="Times New Roman" panose="02020603050405020304" pitchFamily="18" charset="0"/>
                <a:cs typeface="Times New Roman" panose="02020603050405020304" pitchFamily="18" charset="0"/>
              </a:rPr>
              <a:t>2. `</a:t>
            </a:r>
            <a:r>
              <a:rPr lang="en-US" sz="1600" err="1">
                <a:latin typeface="Times New Roman" panose="02020603050405020304" pitchFamily="18" charset="0"/>
                <a:cs typeface="Times New Roman" panose="02020603050405020304" pitchFamily="18" charset="0"/>
              </a:rPr>
              <a:t>repeated_guest</a:t>
            </a:r>
            <a:r>
              <a:rPr lang="en-US" sz="1600">
                <a:latin typeface="Times New Roman" panose="02020603050405020304" pitchFamily="18" charset="0"/>
                <a:cs typeface="Times New Roman" panose="02020603050405020304" pitchFamily="18" charset="0"/>
              </a:rPr>
              <a:t>` (-0.11)</a:t>
            </a:r>
          </a:p>
          <a:p>
            <a:r>
              <a:rPr lang="en-US" sz="1600">
                <a:latin typeface="Times New Roman" panose="02020603050405020304" pitchFamily="18" charset="0"/>
                <a:cs typeface="Times New Roman" panose="02020603050405020304" pitchFamily="18" charset="0"/>
              </a:rPr>
              <a:t>3. `</a:t>
            </a:r>
            <a:r>
              <a:rPr lang="en-US" sz="1600" err="1">
                <a:latin typeface="Times New Roman" panose="02020603050405020304" pitchFamily="18" charset="0"/>
                <a:cs typeface="Times New Roman" panose="02020603050405020304" pitchFamily="18" charset="0"/>
              </a:rPr>
              <a:t>no_of_previous_cancellations</a:t>
            </a:r>
            <a:r>
              <a:rPr lang="en-US" sz="1600">
                <a:latin typeface="Times New Roman" panose="02020603050405020304" pitchFamily="18" charset="0"/>
                <a:cs typeface="Times New Roman" panose="02020603050405020304" pitchFamily="18" charset="0"/>
              </a:rPr>
              <a:t>` (-0.03)</a:t>
            </a:r>
          </a:p>
          <a:p>
            <a:r>
              <a:rPr lang="en-US" sz="1600">
                <a:latin typeface="Times New Roman" panose="02020603050405020304" pitchFamily="18" charset="0"/>
                <a:cs typeface="Times New Roman" panose="02020603050405020304" pitchFamily="18" charset="0"/>
              </a:rPr>
              <a:t>4. `</a:t>
            </a:r>
            <a:r>
              <a:rPr lang="en-US" sz="1600" err="1">
                <a:latin typeface="Times New Roman" panose="02020603050405020304" pitchFamily="18" charset="0"/>
                <a:cs typeface="Times New Roman" panose="02020603050405020304" pitchFamily="18" charset="0"/>
              </a:rPr>
              <a:t>no_of_previous_bookings_not_canceled</a:t>
            </a:r>
            <a:r>
              <a:rPr lang="en-US" sz="1600">
                <a:latin typeface="Times New Roman" panose="02020603050405020304" pitchFamily="18" charset="0"/>
                <a:cs typeface="Times New Roman" panose="02020603050405020304" pitchFamily="18" charset="0"/>
              </a:rPr>
              <a:t>` (-0.06)</a:t>
            </a:r>
          </a:p>
          <a:p>
            <a:r>
              <a:rPr lang="en-US" sz="1600">
                <a:latin typeface="Times New Roman" panose="02020603050405020304" pitchFamily="18" charset="0"/>
                <a:cs typeface="Times New Roman" panose="02020603050405020304" pitchFamily="18" charset="0"/>
              </a:rPr>
              <a:t>5. `</a:t>
            </a:r>
            <a:r>
              <a:rPr lang="en-US" sz="1600" err="1">
                <a:latin typeface="Times New Roman" panose="02020603050405020304" pitchFamily="18" charset="0"/>
                <a:cs typeface="Times New Roman" panose="02020603050405020304" pitchFamily="18" charset="0"/>
              </a:rPr>
              <a:t>no_of_special_requests</a:t>
            </a:r>
            <a:r>
              <a:rPr lang="en-US" sz="1600">
                <a:latin typeface="Times New Roman" panose="02020603050405020304" pitchFamily="18" charset="0"/>
                <a:cs typeface="Times New Roman" panose="02020603050405020304" pitchFamily="18" charset="0"/>
              </a:rPr>
              <a:t>` (-0.25)</a:t>
            </a:r>
          </a:p>
          <a:p>
            <a:endParaRPr lang="en-US" sz="160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Weaker correlations with </a:t>
            </a:r>
            <a:r>
              <a:rPr lang="en-US" err="1">
                <a:latin typeface="Times New Roman" panose="02020603050405020304" pitchFamily="18" charset="0"/>
                <a:cs typeface="Times New Roman" panose="02020603050405020304" pitchFamily="18" charset="0"/>
              </a:rPr>
              <a:t>booking_status</a:t>
            </a:r>
            <a:r>
              <a:rPr lang="en-US">
                <a:latin typeface="Times New Roman" panose="02020603050405020304" pitchFamily="18" charset="0"/>
                <a:cs typeface="Times New Roman" panose="02020603050405020304" pitchFamily="18" charset="0"/>
              </a:rPr>
              <a:t>:</a:t>
            </a:r>
          </a:p>
          <a:p>
            <a:pPr marL="342900" indent="-342900">
              <a:buAutoNum type="arabicPeriod"/>
            </a:pPr>
            <a:r>
              <a:rPr lang="en-US" sz="1600" err="1">
                <a:latin typeface="Times New Roman" panose="02020603050405020304" pitchFamily="18" charset="0"/>
                <a:cs typeface="Times New Roman" panose="02020603050405020304" pitchFamily="18" charset="0"/>
              </a:rPr>
              <a:t>arrival_month</a:t>
            </a:r>
            <a:r>
              <a:rPr lang="en-US" sz="1600">
                <a:latin typeface="Times New Roman" panose="02020603050405020304" pitchFamily="18" charset="0"/>
                <a:cs typeface="Times New Roman" panose="02020603050405020304" pitchFamily="18" charset="0"/>
              </a:rPr>
              <a:t> (-0.02)</a:t>
            </a:r>
          </a:p>
          <a:p>
            <a:pPr marL="342900" indent="-342900">
              <a:buAutoNum type="arabicPeriod"/>
            </a:pPr>
            <a:r>
              <a:rPr lang="en-US" sz="1600" err="1">
                <a:latin typeface="Times New Roman" panose="02020603050405020304" pitchFamily="18" charset="0"/>
                <a:cs typeface="Times New Roman" panose="02020603050405020304" pitchFamily="18" charset="0"/>
              </a:rPr>
              <a:t>arrival_date</a:t>
            </a:r>
            <a:r>
              <a:rPr lang="en-US" sz="1600">
                <a:latin typeface="Times New Roman" panose="02020603050405020304" pitchFamily="18" charset="0"/>
                <a:cs typeface="Times New Roman" panose="02020603050405020304" pitchFamily="18" charset="0"/>
              </a:rPr>
              <a:t> (0.01)</a:t>
            </a:r>
          </a:p>
          <a:p>
            <a:pPr marL="342900" indent="-342900">
              <a:buAutoNum type="arabicPeriod"/>
            </a:pPr>
            <a:r>
              <a:rPr lang="en-US" sz="1600" err="1">
                <a:latin typeface="Times New Roman" panose="02020603050405020304" pitchFamily="18" charset="0"/>
                <a:cs typeface="Times New Roman" panose="02020603050405020304" pitchFamily="18" charset="0"/>
              </a:rPr>
              <a:t>market_segment_type</a:t>
            </a:r>
            <a:r>
              <a:rPr lang="en-US" sz="1600">
                <a:latin typeface="Times New Roman" panose="02020603050405020304" pitchFamily="18" charset="0"/>
                <a:cs typeface="Times New Roman" panose="02020603050405020304" pitchFamily="18" charset="0"/>
              </a:rPr>
              <a:t> (0.01)</a:t>
            </a:r>
          </a:p>
        </p:txBody>
      </p:sp>
    </p:spTree>
    <p:extLst>
      <p:ext uri="{BB962C8B-B14F-4D97-AF65-F5344CB8AC3E}">
        <p14:creationId xmlns:p14="http://schemas.microsoft.com/office/powerpoint/2010/main" val="331647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8DBAA34-5C8A-474A-00B9-6511D0240A49}"/>
              </a:ext>
            </a:extLst>
          </p:cNvPr>
          <p:cNvSpPr txBox="1">
            <a:spLocks/>
          </p:cNvSpPr>
          <p:nvPr/>
        </p:nvSpPr>
        <p:spPr>
          <a:xfrm>
            <a:off x="2314815" y="411873"/>
            <a:ext cx="7364444" cy="74228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z="2500" spc="300"/>
              <a:t>Descriptive analytics</a:t>
            </a:r>
            <a:endParaRPr lang="en-US" sz="2500"/>
          </a:p>
        </p:txBody>
      </p:sp>
      <p:graphicFrame>
        <p:nvGraphicFramePr>
          <p:cNvPr id="5" name="Diagram 5">
            <a:extLst>
              <a:ext uri="{FF2B5EF4-FFF2-40B4-BE49-F238E27FC236}">
                <a16:creationId xmlns:a16="http://schemas.microsoft.com/office/drawing/2014/main" id="{70BDE210-A970-D0FC-9BDB-45873C73261E}"/>
              </a:ext>
            </a:extLst>
          </p:cNvPr>
          <p:cNvGraphicFramePr/>
          <p:nvPr>
            <p:extLst>
              <p:ext uri="{D42A27DB-BD31-4B8C-83A1-F6EECF244321}">
                <p14:modId xmlns:p14="http://schemas.microsoft.com/office/powerpoint/2010/main" val="331273692"/>
              </p:ext>
            </p:extLst>
          </p:nvPr>
        </p:nvGraphicFramePr>
        <p:xfrm>
          <a:off x="1829791" y="915174"/>
          <a:ext cx="5139446" cy="5607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7" name="Picture 217" descr="A graph of blue bars&#10;&#10;Description automatically generated">
            <a:extLst>
              <a:ext uri="{FF2B5EF4-FFF2-40B4-BE49-F238E27FC236}">
                <a16:creationId xmlns:a16="http://schemas.microsoft.com/office/drawing/2014/main" id="{56313A9B-8F52-2623-16B0-1F481D1C459F}"/>
              </a:ext>
            </a:extLst>
          </p:cNvPr>
          <p:cNvPicPr>
            <a:picLocks noChangeAspect="1"/>
          </p:cNvPicPr>
          <p:nvPr/>
        </p:nvPicPr>
        <p:blipFill>
          <a:blip r:embed="rId7"/>
          <a:stretch>
            <a:fillRect/>
          </a:stretch>
        </p:blipFill>
        <p:spPr>
          <a:xfrm>
            <a:off x="7470238" y="3926123"/>
            <a:ext cx="3934860" cy="2599350"/>
          </a:xfrm>
          <a:prstGeom prst="rect">
            <a:avLst/>
          </a:prstGeom>
        </p:spPr>
      </p:pic>
      <p:pic>
        <p:nvPicPr>
          <p:cNvPr id="11" name="Picture 11" descr="A screenshot of a graph&#10;&#10;Description automatically generated">
            <a:extLst>
              <a:ext uri="{FF2B5EF4-FFF2-40B4-BE49-F238E27FC236}">
                <a16:creationId xmlns:a16="http://schemas.microsoft.com/office/drawing/2014/main" id="{608B2EC1-413F-AB09-5F16-6943BE261236}"/>
              </a:ext>
            </a:extLst>
          </p:cNvPr>
          <p:cNvPicPr>
            <a:picLocks noChangeAspect="1"/>
          </p:cNvPicPr>
          <p:nvPr/>
        </p:nvPicPr>
        <p:blipFill>
          <a:blip r:embed="rId8"/>
          <a:stretch>
            <a:fillRect/>
          </a:stretch>
        </p:blipFill>
        <p:spPr>
          <a:xfrm>
            <a:off x="7885598" y="916648"/>
            <a:ext cx="2524125" cy="3000375"/>
          </a:xfrm>
          <a:prstGeom prst="rect">
            <a:avLst/>
          </a:prstGeom>
        </p:spPr>
      </p:pic>
    </p:spTree>
    <p:extLst>
      <p:ext uri="{BB962C8B-B14F-4D97-AF65-F5344CB8AC3E}">
        <p14:creationId xmlns:p14="http://schemas.microsoft.com/office/powerpoint/2010/main" val="1226167532"/>
      </p:ext>
    </p:extLst>
  </p:cSld>
  <p:clrMapOvr>
    <a:masterClrMapping/>
  </p:clrMapOvr>
</p:sld>
</file>

<file path=ppt/theme/theme1.xml><?xml version="1.0" encoding="utf-8"?>
<a:theme xmlns:a="http://schemas.openxmlformats.org/drawingml/2006/main" name="Badg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8BD723D7-880C-46C2-9411-58F2D3BB5C6A}">
  <we:reference id="WA200003233" version="2.0.0.3" store="en-US" storeType="omex"/>
  <we:alternateReferences>
    <we:reference id="WA200003233" version="2.0.0.3" store="omex" storeType="omex"/>
  </we:alternateReferences>
  <we:properties>
    <we:property name="reportUrl" value="&quot;/groups/me/reports/7fa2da8c-6e1b-47c8-a5b3-aed2da7a044d/ReportSection?ctid=5cdc5b43-d7be-4caa-8173-729e3b0a62d9&amp;experience=power-bi&quot;"/>
    <we:property name="reportState" value="&quot;CONNECTED&quot;"/>
    <we:property name="reportEmbeddedTime" value="&quot;2023-07-27T16:33:22.066Z&quot;"/>
    <we:property name="creatorSessionId" value="&quot;046efff9-94cc-46a5-a4b1-f8e20dd56b81&quot;"/>
    <we:property name="creatorUserId" value="&quot;10032001F1F2A5D9&quot;"/>
    <we:property name="creatorTenantId" value="&quot;5cdc5b43-d7be-4caa-8173-729e3b0a62d9&quot;"/>
    <we:property name="reportName" value="&quot;HotelPredictionModel&quot;"/>
    <we:property name="isFiltersActionButtonVisible" value="true"/>
    <we:property name="initialStateBookmark" value="&quot;H4sIAAAAAAAAA+1bS2/bRhD+KwUvvQjFPklubo7jXvIy7CAoUATE7O5QYkKR6pJS7Ab+7x2SchM7jhTLtUM3OkncJWdn5vtmZncofYp80SxKOH8Fc4yeRE/r+sMcwodfeDSJqvXY69fPXx6cPM9eHbw8ouF60RZ11URPPkUthCm2b4tmCWUngQb/fDeJoCyPYdpd5VA2OIkWGJq6grL4G4ebaaoNS7yYRHi2KOsAncjTFlrsxK7odrqmtflvklYE1xYrPEXXDqMnuKhDe3k9iZrhW6/S1blOWL/gYV21UFQkuBvLGaiE+1zwJJaIijmhu/GmqKblWsXPz745X3R+aGZAn2S/fU/SOzkXF2SAt8iVFnmqlTHArGNG7ioLvQShRJKqmBkljGKp2FVWwpzLc5sKBhqd8Nal2/Vq8ay19dnX0pz00pGjEnRWG0BmOdtdmtLIJE9YkqKWwjLh9HZp37AzdxYSx5gnUakktzmV9BgXZbuG254fnS0CcZMYO8g68CuoHPqoJ2DAplmz5WA6DTiFS/IcXZk8rMvl/Ibx03oZHJ5g3k9VbdGe9yxtMKx6UdmbQOSLOnWPQ03R0N9gKdjI4Kwh3i+bfvb3ZbUmru4uZ/XHw4AUFT56wi7e0chGDzkI/qqD6CJ4DE/Pe+OfFeEyLsTkmg1jMpws7YJBcpnkLuXOWCelY8DjxwEsrKbZIhQOMxrJQl3Pr9nI/8fgfo/xA8BaxcYlRnPKTdxp74CbxwFwieCztqDy+PPgusHmAU7jXaoxVwxT5QCE5MzsmtSpKChrnGAkSVujLDFkV1kqVwmVLnDc+FjEQnq/syxtYmGlTlPLjUOpwOo7FJv7T6u35GJTUtyGK2ZHc6Q9XvfFQwu9WYthyQKH+dr309hb/Sl6UZAnBtlvoVx2Yn99Rk/4+mP1Kyl1SZdhU0fqv/9i99Y/0fSr3Ldz3g27N28lCkNEExw1GMFBjAZQCKFYQZmdI4Q9nJtcM4CZi1TSzlQxoblJqKqw9A47hnvSeE4nkdkezY2+GeC0mslYu0RwK6gGGM+QjQbOqs7qPAO/LNt9qt3omgHM1DlDB1Ebex2DZ8oD2NGA2bU8sM0anM6xarN+9T2m2z00QNuduU3OcqeU0lLHKUthNNAOZHSzovQBqz2qm50zABonXmhLMDommE2ET3E8sRpw0WOXTckp7R7Qzc5Z73LRiDjOBUvSFGiTxHFElTTgX0s64/qMTsLZgvJMv01fgNvn4Fs4agDaJApAC8a0dEylYFLrxwN0Xc/7ypGF/lZacQ/wVgetjzbKiURKSJCjRS8Tze4A7JiavdcJMHmEfRNfV8v2cAahfQydvO3t928w/5AcMq3D+QP2Z1ziE4s2lyphCjk44VwneJfmHWhmuTTKxlojiwWTbjzJcUuv5+GjYlu/YoRx+h0qHYSinc2xLXoWvcC8HVv0TaKTYjrr1Tp19JQ/Wg0UH2/CmAyadi//u4vX9By0NYWR3A2jUZl2y1JQFhXephLw65XgnsP4hyT3m/t7PuVGpUIK5+mQaeiQ4kd0KvmezeojJ/MIU/jW+JotK09noGOk5av2tAX3Af1TCPvd1z2dPLRBhjbJPePWcA2Ms/G8IetVrvNsjpRdFiXc1OAbIcsfed7Y/puGctkQOdAPiu5j87/m+PqdSpJinAv0PIU4AZEwjbuH5kM6ekvP77PT2Q7sm8Jyio+BbrfxwtCQygXk3MiEY6Jj5bjV7g6vWh7W1q/a9j8NypstH5BlsaX9b6q6n69qZ2KlmB5Nmb362699ef3B5bVx0BIpbiyrN5anP+6jLn1JinU9Yo4xOtFp45Q3QmrA7c26BUzxFayKad8yuNa068Xe1Oivl22fKI+hwhsa/gQ2VB79+vu3mv793xOifhHSqbDltrcE3Z8W/n0/cHHxDw0sTwo/MQAA&quot;"/>
    <we:property name="bookmark" value="&quot;H4sIAAAAAAAAA+1b3W/bNhD/Vwa99MUY+CmKfWvT7qnogqYoBgyFcCRPtlpZ8ig5bVbkf99JctYmTe3GWVJl9VMsUjry7ve7D56UT0ko21UFZy9hicnj5GnTvF9CfP8LT2ZJfXnMSKMYcsNtpo0JivlU013Nqiubuk0ef0o6iHPs3pTtGqpeIA3++XaWQFUdw7y/KqBqcZasMLZNDVX5N44301QX13g+S/Djqmoi9CJPOuiwF3tKt9M1bYX/KmlF8F15iifou3H0Fa6a2F1cz5J2/DVs6fJcL2xY8KipOyhrEtyPFQyU4aEQ3KQSkTQTuh9vy3pebbb4+dnXZ6veLO0C6C/p796R9F7O+TkpEBxypUWRaWUtMOeZlfvKwiBBKGEylTKrhFUsE/vKMsz7onCZYKDRi+B8tntfHX7sXPPxa2leBunJUAa90xaQOc72l6Y0MskNMxlqKRwTXu+W9g09C+/AeMYCicokmc0rM2BcVt0Gbnf2/OMqEjeJsaOsJ+EUao8hGQgYsW03bHkyn0ecwwV5nl+aPGqq9fKa8ZNmHT2+wmKYqruyOxtY2mI8HUTlryORL+m3exwb8obhBkd+RgrnLfF+3Q6zv63rDXF1f7loPhxFJK8IyWN2/pZGtlrIQwyXDUQXMWB8ejYo/6yMF34hZld0mJLipGnvDJJLU/iMe+u8lJ4BTx8GsHA6z1ex9JjTSB6bZnlFR/4/Bvd7lB8B1iq13ljNKTZxr4MHbh8GwBVCyLuSsuXPg+sWnUc4bfCZxoJKhkx5ACE5s/sGdUoKylkvGEnSzipHDNlXliqUodQFntuQilTIEPaWpW0qnNRZ5rj1KBU4fYtkc/dh9YZcbCvy23hJ7WSJVOP1PwJ0MKi1GpcscZxvwjCNg9afkhclWWKU/QaqdS/20TN6IjQf6ke0qQu6jEUdbf/dF9Xb8EQ7rHLXxnk7Vm/BSRSWiCY4arCCg5gMoBBjeQpVfoYQD3BuM80IZiEySZWpYkJzayirsOwWFcMd7XhJJ5HFAc2tthnhdJrJVHsjuBOUA2xgyCYDZ93kTZFDWFfdIdRuNc0IZua9pYOoS4NOITAVANxkwOy7HdjlLc6XWHf5sPoB090WGqHtz9y2YIVXSmmp04xlMBloRzL6RVmFiPUB1e3GGQFNTRDaEYyeCeaMCBlOx1cjrgbs8jkZpTsAut04myoXrUjTQjCTZUBFEscJZdKIf63pjBtyOgnnK4ozQ5m+An+IwTcw1Ai0NQpAC8a09ExlYDMXpgN00yyHzJHH4VZa8QDwTgNtjjbKCyMlGOToMEij2S2AnVKz9yoBZg+wbxKaet0dLSB2D6GTt7v9/g3mH5FB5k08u8f+jDfBOHSFVIYp5OCF973gfZp3oJnj0iqXao0sFUz66QTHHb2e+/eKXf2KCfrpd2zpSSy7xRK7cmDRCyy6qXnfLHlVzhfDtk48PRWen44Un27AmI077V/+9xe/03PQNeRGcj+MJqXaDVNBVdZ4k0zAr2aCO3bjHxLcr+/vhYxblQkpfKBDpqVDSpjQqeR7itUHTuYJhvCd/rVY14HOQMdIy9fdSQf+PYanEA/V1x2dPLRFhs4UgXFnuQbG2XTekA1bbop8iRRdVhVc1+CbIMsfeNzY/U1DtW6JHBjGjR5887/m+OadiskwLQQGnkFqQBimcX/XvE9D7+j5fTY624N9c1jP8SHQ7SZWGBtShYCCW2k4Gp0qz532t3jVcr+6ftW2/2lQ3q75iCxLHdW/meo/X9XepkoxPZk0e/nbr0N6/cHptfXQESmuTavXpqc/7iIvfUmKTT5injE60WnrVbBCasDdzboVzPElnJbzoWVwpWk3iL2u0d+suyFQHkON1zT8CWyoA4bN7281/Yd/T/i3339+/g9z9xNnHjEAAA==&quot;"/>
    <we:property name="embedUrl" value="&quot;/reportEmbed?reportId=7fa2da8c-6e1b-47c8-a5b3-aed2da7a044d&amp;config=eyJjbHVzdGVyVXJsIjoiaHR0cHM6Ly9XQUJJLVVTLU5PUlRILUNFTlRSQUwtSC1QUklNQVJZLXJlZGlyZWN0LmFuYWx5c2lzLndpbmRvd3MubmV0IiwiZW1iZWRGZWF0dXJlcyI6eyJtb2Rlcm5FbWJlZCI6dHJ1ZSwidXNhZ2VNZXRyaWNzVk5leHQiOnRydWV9fQ%3D%3D&amp;disableSensitivityBanner=true&quot;"/>
    <we:property name="datasetId" value="&quot;7f542857-e32f-4d6c-8b3a-7ff62c19c7ee&quot;"/>
    <we:property name="pageName" value="&quot;ReportSection&quot;"/>
    <we:property name="pageDisplayName" value="&quot;Overview&quot;"/>
    <we:property name="backgroundColor" value="&quot;#FFFFFF&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{BDC46BEF-A009-7547-8EBF-3FF1849F02F9}tf10001071</Template>
  <Application>Microsoft Office PowerPoint</Application>
  <PresentationFormat>Widescreen</PresentationFormat>
  <Slides>18</Slides>
  <Notes>6</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hotel reservation using predictive analytics</dc:title>
  <dc:creator>abhishek rai</dc:creator>
  <cp:revision>60</cp:revision>
  <dcterms:created xsi:type="dcterms:W3CDTF">2023-07-26T00:50:14Z</dcterms:created>
  <dcterms:modified xsi:type="dcterms:W3CDTF">2023-07-27T16:34:39Z</dcterms:modified>
</cp:coreProperties>
</file>